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ink/ink1.xml" ContentType="application/inkml+xml"/>
  <Override PartName="/ppt/ink/ink2.xml" ContentType="application/inkml+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9" r:id="rId1"/>
  </p:sldMasterIdLst>
  <p:notesMasterIdLst>
    <p:notesMasterId r:id="rId49"/>
  </p:notesMasterIdLst>
  <p:sldIdLst>
    <p:sldId id="256" r:id="rId2"/>
    <p:sldId id="319" r:id="rId3"/>
    <p:sldId id="337" r:id="rId4"/>
    <p:sldId id="321" r:id="rId5"/>
    <p:sldId id="328" r:id="rId6"/>
    <p:sldId id="312" r:id="rId7"/>
    <p:sldId id="340" r:id="rId8"/>
    <p:sldId id="292" r:id="rId9"/>
    <p:sldId id="341" r:id="rId10"/>
    <p:sldId id="310" r:id="rId11"/>
    <p:sldId id="294" r:id="rId12"/>
    <p:sldId id="316" r:id="rId13"/>
    <p:sldId id="322" r:id="rId14"/>
    <p:sldId id="323" r:id="rId15"/>
    <p:sldId id="257" r:id="rId16"/>
    <p:sldId id="258" r:id="rId17"/>
    <p:sldId id="260" r:id="rId18"/>
    <p:sldId id="307" r:id="rId19"/>
    <p:sldId id="263" r:id="rId20"/>
    <p:sldId id="268" r:id="rId21"/>
    <p:sldId id="264" r:id="rId22"/>
    <p:sldId id="265" r:id="rId23"/>
    <p:sldId id="266" r:id="rId24"/>
    <p:sldId id="267" r:id="rId25"/>
    <p:sldId id="269" r:id="rId26"/>
    <p:sldId id="270" r:id="rId27"/>
    <p:sldId id="325" r:id="rId28"/>
    <p:sldId id="326" r:id="rId29"/>
    <p:sldId id="327" r:id="rId30"/>
    <p:sldId id="338" r:id="rId31"/>
    <p:sldId id="273" r:id="rId32"/>
    <p:sldId id="274" r:id="rId33"/>
    <p:sldId id="279" r:id="rId34"/>
    <p:sldId id="276" r:id="rId35"/>
    <p:sldId id="277" r:id="rId36"/>
    <p:sldId id="278" r:id="rId37"/>
    <p:sldId id="339" r:id="rId38"/>
    <p:sldId id="285" r:id="rId39"/>
    <p:sldId id="286" r:id="rId40"/>
    <p:sldId id="287" r:id="rId41"/>
    <p:sldId id="288" r:id="rId42"/>
    <p:sldId id="299" r:id="rId43"/>
    <p:sldId id="298" r:id="rId44"/>
    <p:sldId id="324" r:id="rId45"/>
    <p:sldId id="342" r:id="rId46"/>
    <p:sldId id="309" r:id="rId47"/>
    <p:sldId id="34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622"/>
    <p:restoredTop sz="96327"/>
  </p:normalViewPr>
  <p:slideViewPr>
    <p:cSldViewPr snapToGrid="0" snapToObjects="1">
      <p:cViewPr varScale="1">
        <p:scale>
          <a:sx n="146" d="100"/>
          <a:sy n="146" d="100"/>
        </p:scale>
        <p:origin x="1624"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sandi@asaa.org" TargetMode="External"/><Relationship Id="rId1" Type="http://schemas.openxmlformats.org/officeDocument/2006/relationships/hyperlink" Target="mailto:billy@asaa.org" TargetMode="Externa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diagrams/_rels/data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_rels/data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ata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3.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rawing1.xml.rels><?xml version="1.0" encoding="UTF-8" standalone="yes"?>
<Relationships xmlns="http://schemas.openxmlformats.org/package/2006/relationships"><Relationship Id="rId3" Type="http://schemas.openxmlformats.org/officeDocument/2006/relationships/hyperlink" Target="mailto:billy@asaa.org" TargetMode="External"/><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hyperlink" Target="mailto:sandi@asaa.org" TargetMode="External"/><Relationship Id="rId5" Type="http://schemas.openxmlformats.org/officeDocument/2006/relationships/image" Target="../media/image5.svg"/><Relationship Id="rId4" Type="http://schemas.openxmlformats.org/officeDocument/2006/relationships/image" Target="../media/image4.png"/></Relationships>
</file>

<file path=ppt/diagrams/_rels/drawing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diagrams/_rels/drawing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rawing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3.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colors1.xml><?xml version="1.0" encoding="utf-8"?>
<dgm:colorsDef xmlns:dgm="http://schemas.openxmlformats.org/drawingml/2006/diagram" xmlns:a="http://schemas.openxmlformats.org/drawingml/2006/main" uniqueId="urn:microsoft.com/office/officeart/2018/5/colors/Iconchunking_neutralbg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a:alpha val="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E8FD16-50A0-4DEB-BBDD-88E4F8526A67}" type="doc">
      <dgm:prSet loTypeId="urn:microsoft.com/office/officeart/2018/2/layout/IconVerticalSolidList" loCatId="icon" qsTypeId="urn:microsoft.com/office/officeart/2005/8/quickstyle/simple1" qsCatId="simple" csTypeId="urn:microsoft.com/office/officeart/2018/5/colors/Iconchunking_neutralbg_accent0_3" csCatId="mainScheme" phldr="1"/>
      <dgm:spPr/>
      <dgm:t>
        <a:bodyPr/>
        <a:lstStyle/>
        <a:p>
          <a:endParaRPr lang="en-US"/>
        </a:p>
      </dgm:t>
    </dgm:pt>
    <dgm:pt modelId="{243F32EB-0712-442E-9FB2-5CDCE1629C08}">
      <dgm:prSet/>
      <dgm:spPr/>
      <dgm:t>
        <a:bodyPr/>
        <a:lstStyle/>
        <a:p>
          <a:pPr>
            <a:lnSpc>
              <a:spcPct val="100000"/>
            </a:lnSpc>
          </a:pPr>
          <a:r>
            <a:rPr lang="en-US" dirty="0">
              <a:hlinkClick xmlns:r="http://schemas.openxmlformats.org/officeDocument/2006/relationships" r:id="rId1"/>
            </a:rPr>
            <a:t>billy@asaa.org</a:t>
          </a:r>
          <a:endParaRPr lang="en-US" dirty="0"/>
        </a:p>
        <a:p>
          <a:pPr>
            <a:lnSpc>
              <a:spcPct val="100000"/>
            </a:lnSpc>
          </a:pPr>
          <a:r>
            <a:rPr lang="en-US" dirty="0"/>
            <a:t>907-545-4054</a:t>
          </a:r>
        </a:p>
      </dgm:t>
    </dgm:pt>
    <dgm:pt modelId="{DB4DA187-38AF-4779-9C59-5856B936FB01}" type="parTrans" cxnId="{09EF3F9A-851B-4607-83D6-AF9B743F40E7}">
      <dgm:prSet/>
      <dgm:spPr/>
      <dgm:t>
        <a:bodyPr/>
        <a:lstStyle/>
        <a:p>
          <a:endParaRPr lang="en-US"/>
        </a:p>
      </dgm:t>
    </dgm:pt>
    <dgm:pt modelId="{95D1E797-71B3-4DAD-BDC9-C0002CFE1259}" type="sibTrans" cxnId="{09EF3F9A-851B-4607-83D6-AF9B743F40E7}">
      <dgm:prSet/>
      <dgm:spPr/>
      <dgm:t>
        <a:bodyPr/>
        <a:lstStyle/>
        <a:p>
          <a:endParaRPr lang="en-US"/>
        </a:p>
      </dgm:t>
    </dgm:pt>
    <dgm:pt modelId="{C4BA417B-AABF-4354-82B2-A04320359A87}">
      <dgm:prSet/>
      <dgm:spPr/>
      <dgm:t>
        <a:bodyPr/>
        <a:lstStyle/>
        <a:p>
          <a:pPr>
            <a:lnSpc>
              <a:spcPct val="100000"/>
            </a:lnSpc>
          </a:pPr>
          <a:r>
            <a:rPr lang="en-US" b="0" i="0" u="none" dirty="0"/>
            <a:t>responsible for ASAA operations, staff, finances, </a:t>
          </a:r>
          <a:r>
            <a:rPr lang="en-US" b="1" i="0" u="none" dirty="0">
              <a:highlight>
                <a:srgbClr val="FFFF00"/>
              </a:highlight>
            </a:rPr>
            <a:t>eligibility, waivers</a:t>
          </a:r>
          <a:r>
            <a:rPr lang="en-US" b="0" i="0" u="none" dirty="0"/>
            <a:t>, and ASAA board relations. He is Alaska’s representative on the National Federation Council, and currently as the Chair on the NFHS Basketball Rules Committee and on the </a:t>
          </a:r>
          <a:r>
            <a:rPr lang="en-US" b="0" i="0" u="none" dirty="0">
              <a:solidFill>
                <a:srgbClr val="FF0000"/>
              </a:solidFill>
            </a:rPr>
            <a:t>NFHS Board of Directors</a:t>
          </a:r>
          <a:r>
            <a:rPr lang="en-US" b="0" i="0" u="none" dirty="0"/>
            <a:t>. Additionally, Billy serves on the ASAA Sports Medicine Advisory Committee.</a:t>
          </a:r>
          <a:endParaRPr lang="en-US" dirty="0"/>
        </a:p>
      </dgm:t>
    </dgm:pt>
    <dgm:pt modelId="{DD52E68C-7246-452F-A9E0-7E6675999422}" type="parTrans" cxnId="{6A04D693-2FC8-42A5-951C-E641FB81E5A6}">
      <dgm:prSet/>
      <dgm:spPr/>
      <dgm:t>
        <a:bodyPr/>
        <a:lstStyle/>
        <a:p>
          <a:endParaRPr lang="en-US"/>
        </a:p>
      </dgm:t>
    </dgm:pt>
    <dgm:pt modelId="{CDD01A98-BF26-4907-AE6E-EF02044113D8}" type="sibTrans" cxnId="{6A04D693-2FC8-42A5-951C-E641FB81E5A6}">
      <dgm:prSet/>
      <dgm:spPr/>
      <dgm:t>
        <a:bodyPr/>
        <a:lstStyle/>
        <a:p>
          <a:endParaRPr lang="en-US"/>
        </a:p>
      </dgm:t>
    </dgm:pt>
    <dgm:pt modelId="{05D20194-81FC-49CF-B2B3-A86CACFB0F99}">
      <dgm:prSet/>
      <dgm:spPr/>
      <dgm:t>
        <a:bodyPr/>
        <a:lstStyle/>
        <a:p>
          <a:pPr>
            <a:lnSpc>
              <a:spcPct val="100000"/>
            </a:lnSpc>
          </a:pPr>
          <a:r>
            <a:rPr lang="en-US" dirty="0">
              <a:hlinkClick xmlns:r="http://schemas.openxmlformats.org/officeDocument/2006/relationships" r:id="rId2"/>
            </a:rPr>
            <a:t>sandi@asaa.org</a:t>
          </a:r>
          <a:endParaRPr lang="en-US" dirty="0"/>
        </a:p>
        <a:p>
          <a:pPr>
            <a:lnSpc>
              <a:spcPct val="100000"/>
            </a:lnSpc>
          </a:pPr>
          <a:r>
            <a:rPr lang="en-US" dirty="0"/>
            <a:t>907-723-3421</a:t>
          </a:r>
        </a:p>
        <a:p>
          <a:endParaRPr lang="en-US" b="1" dirty="0"/>
        </a:p>
      </dgm:t>
    </dgm:pt>
    <dgm:pt modelId="{786250A7-4BDF-45EB-A1D5-C27F37D5C954}" type="parTrans" cxnId="{547AAF55-036B-4012-AC7F-E12BA9A8153E}">
      <dgm:prSet/>
      <dgm:spPr/>
      <dgm:t>
        <a:bodyPr/>
        <a:lstStyle/>
        <a:p>
          <a:endParaRPr lang="en-US"/>
        </a:p>
      </dgm:t>
    </dgm:pt>
    <dgm:pt modelId="{21A03AE2-F822-4093-BD66-51B9E35988C4}" type="sibTrans" cxnId="{547AAF55-036B-4012-AC7F-E12BA9A8153E}">
      <dgm:prSet/>
      <dgm:spPr/>
      <dgm:t>
        <a:bodyPr/>
        <a:lstStyle/>
        <a:p>
          <a:endParaRPr lang="en-US"/>
        </a:p>
      </dgm:t>
    </dgm:pt>
    <dgm:pt modelId="{C2AE1934-D300-4F7B-B2BB-626AA27BEEF4}">
      <dgm:prSet/>
      <dgm:spPr/>
      <dgm:t>
        <a:bodyPr/>
        <a:lstStyle/>
        <a:p>
          <a:pPr>
            <a:lnSpc>
              <a:spcPct val="100000"/>
            </a:lnSpc>
          </a:pPr>
          <a:r>
            <a:rPr lang="en-US" b="0" i="0" u="none" dirty="0"/>
            <a:t>responsible for historical data, Alaska High School Hall of Fame, awards and serves on the Sports Medicine Advisory Committee. </a:t>
          </a:r>
          <a:r>
            <a:rPr lang="en-US" b="1" i="0" u="none" dirty="0">
              <a:highlight>
                <a:srgbClr val="FFFF00"/>
              </a:highlight>
            </a:rPr>
            <a:t>She also provides support for the School Activities Reporting System (SARS) </a:t>
          </a:r>
          <a:r>
            <a:rPr lang="en-US" b="0" i="0" u="none" dirty="0"/>
            <a:t>She is the NIAAA Liaison and also coordinates </a:t>
          </a:r>
          <a:r>
            <a:rPr lang="en-US" b="1" i="0" u="none" dirty="0">
              <a:highlight>
                <a:srgbClr val="FFFF00"/>
              </a:highlight>
            </a:rPr>
            <a:t>Tennis, 3A/4A Volleyball, </a:t>
          </a:r>
          <a:r>
            <a:rPr lang="en-US" b="1" i="0" u="none" dirty="0">
              <a:solidFill>
                <a:srgbClr val="FF0000"/>
              </a:solidFill>
              <a:highlight>
                <a:srgbClr val="FFFF00"/>
              </a:highlight>
            </a:rPr>
            <a:t>Mix Six/2A Volleyball</a:t>
          </a:r>
          <a:r>
            <a:rPr lang="en-US" b="1" i="0" u="none" dirty="0">
              <a:highlight>
                <a:srgbClr val="FFFF00"/>
              </a:highlight>
            </a:rPr>
            <a:t> Cheer, Soccer and Softball. </a:t>
          </a:r>
          <a:r>
            <a:rPr lang="en-US" b="1" i="0" u="none" dirty="0">
              <a:solidFill>
                <a:srgbClr val="FF0000"/>
              </a:solidFill>
              <a:highlight>
                <a:srgbClr val="FFFF00"/>
              </a:highlight>
            </a:rPr>
            <a:t>Sandi also coordinates ASAA trainings for coaches and admin.</a:t>
          </a:r>
          <a:endParaRPr lang="en-US" dirty="0">
            <a:solidFill>
              <a:srgbClr val="FF0000"/>
            </a:solidFill>
            <a:highlight>
              <a:srgbClr val="FFFF00"/>
            </a:highlight>
          </a:endParaRPr>
        </a:p>
      </dgm:t>
    </dgm:pt>
    <dgm:pt modelId="{B3577BE3-5EE9-4376-97B5-406071E76F43}" type="parTrans" cxnId="{48D7C6D8-BA6A-4CB4-BE41-38894A3284C3}">
      <dgm:prSet/>
      <dgm:spPr/>
      <dgm:t>
        <a:bodyPr/>
        <a:lstStyle/>
        <a:p>
          <a:endParaRPr lang="en-US"/>
        </a:p>
      </dgm:t>
    </dgm:pt>
    <dgm:pt modelId="{B656150F-D1A4-4530-ACC2-DCB1D0212C42}" type="sibTrans" cxnId="{48D7C6D8-BA6A-4CB4-BE41-38894A3284C3}">
      <dgm:prSet/>
      <dgm:spPr/>
      <dgm:t>
        <a:bodyPr/>
        <a:lstStyle/>
        <a:p>
          <a:endParaRPr lang="en-US"/>
        </a:p>
      </dgm:t>
    </dgm:pt>
    <dgm:pt modelId="{2F5FC618-B062-41AD-9132-FB44DDA27C52}" type="pres">
      <dgm:prSet presAssocID="{EDE8FD16-50A0-4DEB-BBDD-88E4F8526A67}" presName="root" presStyleCnt="0">
        <dgm:presLayoutVars>
          <dgm:dir/>
          <dgm:resizeHandles val="exact"/>
        </dgm:presLayoutVars>
      </dgm:prSet>
      <dgm:spPr/>
    </dgm:pt>
    <dgm:pt modelId="{C0BDF974-2CD6-4DE4-A89C-9820FCF39786}" type="pres">
      <dgm:prSet presAssocID="{243F32EB-0712-442E-9FB2-5CDCE1629C08}" presName="compNode" presStyleCnt="0"/>
      <dgm:spPr/>
    </dgm:pt>
    <dgm:pt modelId="{884B73E4-9166-4AC2-98F2-561FB2BA22CE}" type="pres">
      <dgm:prSet presAssocID="{243F32EB-0712-442E-9FB2-5CDCE1629C08}" presName="bgRect" presStyleLbl="bgShp" presStyleIdx="0" presStyleCnt="2"/>
      <dgm:spPr/>
    </dgm:pt>
    <dgm:pt modelId="{7945D3BB-537C-439C-8001-1CFF40EF00D0}" type="pres">
      <dgm:prSet presAssocID="{243F32EB-0712-442E-9FB2-5CDCE1629C08}" presName="iconRect" presStyleLbl="node1" presStyleIdx="0"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mail"/>
        </a:ext>
      </dgm:extLst>
    </dgm:pt>
    <dgm:pt modelId="{AE11C001-32CB-4CBC-9A7B-79B36472FF88}" type="pres">
      <dgm:prSet presAssocID="{243F32EB-0712-442E-9FB2-5CDCE1629C08}" presName="spaceRect" presStyleCnt="0"/>
      <dgm:spPr/>
    </dgm:pt>
    <dgm:pt modelId="{AEE8C8F0-6ACF-4A28-A1CD-0F45B625F1E5}" type="pres">
      <dgm:prSet presAssocID="{243F32EB-0712-442E-9FB2-5CDCE1629C08}" presName="parTx" presStyleLbl="revTx" presStyleIdx="0" presStyleCnt="4">
        <dgm:presLayoutVars>
          <dgm:chMax val="0"/>
          <dgm:chPref val="0"/>
        </dgm:presLayoutVars>
      </dgm:prSet>
      <dgm:spPr/>
    </dgm:pt>
    <dgm:pt modelId="{18472048-FAC0-45E4-80C2-10CAA1BA90A9}" type="pres">
      <dgm:prSet presAssocID="{243F32EB-0712-442E-9FB2-5CDCE1629C08}" presName="desTx" presStyleLbl="revTx" presStyleIdx="1" presStyleCnt="4">
        <dgm:presLayoutVars/>
      </dgm:prSet>
      <dgm:spPr/>
    </dgm:pt>
    <dgm:pt modelId="{9D002AB6-FE93-4953-85A9-1AE33185C483}" type="pres">
      <dgm:prSet presAssocID="{95D1E797-71B3-4DAD-BDC9-C0002CFE1259}" presName="sibTrans" presStyleCnt="0"/>
      <dgm:spPr/>
    </dgm:pt>
    <dgm:pt modelId="{3398F767-68B4-4C89-A0AD-29BF112391C6}" type="pres">
      <dgm:prSet presAssocID="{05D20194-81FC-49CF-B2B3-A86CACFB0F99}" presName="compNode" presStyleCnt="0"/>
      <dgm:spPr/>
    </dgm:pt>
    <dgm:pt modelId="{9B6EC2D0-6764-4747-BE40-2F3917B4D64C}" type="pres">
      <dgm:prSet presAssocID="{05D20194-81FC-49CF-B2B3-A86CACFB0F99}" presName="bgRect" presStyleLbl="bgShp" presStyleIdx="1" presStyleCnt="2"/>
      <dgm:spPr/>
    </dgm:pt>
    <dgm:pt modelId="{D2C5DDBD-6430-443A-8CDA-4F5011E0EFE0}" type="pres">
      <dgm:prSet presAssocID="{05D20194-81FC-49CF-B2B3-A86CACFB0F99}" presName="iconRect" presStyleLbl="node1" presStyleIdx="1" presStyleCnt="2"/>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port Balls"/>
        </a:ext>
      </dgm:extLst>
    </dgm:pt>
    <dgm:pt modelId="{FFC3AFD1-3E8A-4B4A-8F1E-B08D773E064C}" type="pres">
      <dgm:prSet presAssocID="{05D20194-81FC-49CF-B2B3-A86CACFB0F99}" presName="spaceRect" presStyleCnt="0"/>
      <dgm:spPr/>
    </dgm:pt>
    <dgm:pt modelId="{C02A097E-31BB-4029-9394-9EFE4FE91772}" type="pres">
      <dgm:prSet presAssocID="{05D20194-81FC-49CF-B2B3-A86CACFB0F99}" presName="parTx" presStyleLbl="revTx" presStyleIdx="2" presStyleCnt="4">
        <dgm:presLayoutVars>
          <dgm:chMax val="0"/>
          <dgm:chPref val="0"/>
        </dgm:presLayoutVars>
      </dgm:prSet>
      <dgm:spPr/>
    </dgm:pt>
    <dgm:pt modelId="{5BC934D3-D0FB-4BA3-AC46-976A2E9A8385}" type="pres">
      <dgm:prSet presAssocID="{05D20194-81FC-49CF-B2B3-A86CACFB0F99}" presName="desTx" presStyleLbl="revTx" presStyleIdx="3" presStyleCnt="4">
        <dgm:presLayoutVars/>
      </dgm:prSet>
      <dgm:spPr/>
    </dgm:pt>
  </dgm:ptLst>
  <dgm:cxnLst>
    <dgm:cxn modelId="{04AB5011-4505-8C47-B145-B397BB75A362}" type="presOf" srcId="{EDE8FD16-50A0-4DEB-BBDD-88E4F8526A67}" destId="{2F5FC618-B062-41AD-9132-FB44DDA27C52}" srcOrd="0" destOrd="0" presId="urn:microsoft.com/office/officeart/2018/2/layout/IconVerticalSolidList"/>
    <dgm:cxn modelId="{45E34A2A-9BFF-F242-A774-296EF42F508C}" type="presOf" srcId="{243F32EB-0712-442E-9FB2-5CDCE1629C08}" destId="{AEE8C8F0-6ACF-4A28-A1CD-0F45B625F1E5}" srcOrd="0" destOrd="0" presId="urn:microsoft.com/office/officeart/2018/2/layout/IconVerticalSolidList"/>
    <dgm:cxn modelId="{547AAF55-036B-4012-AC7F-E12BA9A8153E}" srcId="{EDE8FD16-50A0-4DEB-BBDD-88E4F8526A67}" destId="{05D20194-81FC-49CF-B2B3-A86CACFB0F99}" srcOrd="1" destOrd="0" parTransId="{786250A7-4BDF-45EB-A1D5-C27F37D5C954}" sibTransId="{21A03AE2-F822-4093-BD66-51B9E35988C4}"/>
    <dgm:cxn modelId="{6A04D693-2FC8-42A5-951C-E641FB81E5A6}" srcId="{243F32EB-0712-442E-9FB2-5CDCE1629C08}" destId="{C4BA417B-AABF-4354-82B2-A04320359A87}" srcOrd="0" destOrd="0" parTransId="{DD52E68C-7246-452F-A9E0-7E6675999422}" sibTransId="{CDD01A98-BF26-4907-AE6E-EF02044113D8}"/>
    <dgm:cxn modelId="{09EF3F9A-851B-4607-83D6-AF9B743F40E7}" srcId="{EDE8FD16-50A0-4DEB-BBDD-88E4F8526A67}" destId="{243F32EB-0712-442E-9FB2-5CDCE1629C08}" srcOrd="0" destOrd="0" parTransId="{DB4DA187-38AF-4779-9C59-5856B936FB01}" sibTransId="{95D1E797-71B3-4DAD-BDC9-C0002CFE1259}"/>
    <dgm:cxn modelId="{DE12829F-7E59-3943-879A-0C7143DB1EC5}" type="presOf" srcId="{C4BA417B-AABF-4354-82B2-A04320359A87}" destId="{18472048-FAC0-45E4-80C2-10CAA1BA90A9}" srcOrd="0" destOrd="0" presId="urn:microsoft.com/office/officeart/2018/2/layout/IconVerticalSolidList"/>
    <dgm:cxn modelId="{005E33A4-B0E4-074D-AAE7-33AF25E79578}" type="presOf" srcId="{05D20194-81FC-49CF-B2B3-A86CACFB0F99}" destId="{C02A097E-31BB-4029-9394-9EFE4FE91772}" srcOrd="0" destOrd="0" presId="urn:microsoft.com/office/officeart/2018/2/layout/IconVerticalSolidList"/>
    <dgm:cxn modelId="{48D7C6D8-BA6A-4CB4-BE41-38894A3284C3}" srcId="{05D20194-81FC-49CF-B2B3-A86CACFB0F99}" destId="{C2AE1934-D300-4F7B-B2BB-626AA27BEEF4}" srcOrd="0" destOrd="0" parTransId="{B3577BE3-5EE9-4376-97B5-406071E76F43}" sibTransId="{B656150F-D1A4-4530-ACC2-DCB1D0212C42}"/>
    <dgm:cxn modelId="{5A0B77D9-CD7F-3548-A553-7FA770C5BDAF}" type="presOf" srcId="{C2AE1934-D300-4F7B-B2BB-626AA27BEEF4}" destId="{5BC934D3-D0FB-4BA3-AC46-976A2E9A8385}" srcOrd="0" destOrd="0" presId="urn:microsoft.com/office/officeart/2018/2/layout/IconVerticalSolidList"/>
    <dgm:cxn modelId="{555D53B3-1F78-094A-A96E-DD8E69FC7E12}" type="presParOf" srcId="{2F5FC618-B062-41AD-9132-FB44DDA27C52}" destId="{C0BDF974-2CD6-4DE4-A89C-9820FCF39786}" srcOrd="0" destOrd="0" presId="urn:microsoft.com/office/officeart/2018/2/layout/IconVerticalSolidList"/>
    <dgm:cxn modelId="{D507E859-6E95-F848-9ABD-C60DF4E444A7}" type="presParOf" srcId="{C0BDF974-2CD6-4DE4-A89C-9820FCF39786}" destId="{884B73E4-9166-4AC2-98F2-561FB2BA22CE}" srcOrd="0" destOrd="0" presId="urn:microsoft.com/office/officeart/2018/2/layout/IconVerticalSolidList"/>
    <dgm:cxn modelId="{9BD75D02-3EFD-1747-943C-3615560EB717}" type="presParOf" srcId="{C0BDF974-2CD6-4DE4-A89C-9820FCF39786}" destId="{7945D3BB-537C-439C-8001-1CFF40EF00D0}" srcOrd="1" destOrd="0" presId="urn:microsoft.com/office/officeart/2018/2/layout/IconVerticalSolidList"/>
    <dgm:cxn modelId="{BBD4EA3B-1201-6446-9D1F-AA22E9EBE1B0}" type="presParOf" srcId="{C0BDF974-2CD6-4DE4-A89C-9820FCF39786}" destId="{AE11C001-32CB-4CBC-9A7B-79B36472FF88}" srcOrd="2" destOrd="0" presId="urn:microsoft.com/office/officeart/2018/2/layout/IconVerticalSolidList"/>
    <dgm:cxn modelId="{873B1B1F-A89F-454E-BF98-5332768B123D}" type="presParOf" srcId="{C0BDF974-2CD6-4DE4-A89C-9820FCF39786}" destId="{AEE8C8F0-6ACF-4A28-A1CD-0F45B625F1E5}" srcOrd="3" destOrd="0" presId="urn:microsoft.com/office/officeart/2018/2/layout/IconVerticalSolidList"/>
    <dgm:cxn modelId="{DCF1C5E8-17D4-CD4E-BE90-A787ABCF98E4}" type="presParOf" srcId="{C0BDF974-2CD6-4DE4-A89C-9820FCF39786}" destId="{18472048-FAC0-45E4-80C2-10CAA1BA90A9}" srcOrd="4" destOrd="0" presId="urn:microsoft.com/office/officeart/2018/2/layout/IconVerticalSolidList"/>
    <dgm:cxn modelId="{8F1E055A-599D-6D4C-BA8D-8220CCD7942F}" type="presParOf" srcId="{2F5FC618-B062-41AD-9132-FB44DDA27C52}" destId="{9D002AB6-FE93-4953-85A9-1AE33185C483}" srcOrd="1" destOrd="0" presId="urn:microsoft.com/office/officeart/2018/2/layout/IconVerticalSolidList"/>
    <dgm:cxn modelId="{CC177D2C-B669-554D-99B9-EADAE059E92C}" type="presParOf" srcId="{2F5FC618-B062-41AD-9132-FB44DDA27C52}" destId="{3398F767-68B4-4C89-A0AD-29BF112391C6}" srcOrd="2" destOrd="0" presId="urn:microsoft.com/office/officeart/2018/2/layout/IconVerticalSolidList"/>
    <dgm:cxn modelId="{E3B2D5F5-EAC4-AC4C-98B0-FCBAA7DDAB42}" type="presParOf" srcId="{3398F767-68B4-4C89-A0AD-29BF112391C6}" destId="{9B6EC2D0-6764-4747-BE40-2F3917B4D64C}" srcOrd="0" destOrd="0" presId="urn:microsoft.com/office/officeart/2018/2/layout/IconVerticalSolidList"/>
    <dgm:cxn modelId="{CF6E0D7E-2C43-3943-ABC7-84C6F2C6D937}" type="presParOf" srcId="{3398F767-68B4-4C89-A0AD-29BF112391C6}" destId="{D2C5DDBD-6430-443A-8CDA-4F5011E0EFE0}" srcOrd="1" destOrd="0" presId="urn:microsoft.com/office/officeart/2018/2/layout/IconVerticalSolidList"/>
    <dgm:cxn modelId="{88087262-16D9-F047-9779-567021E20A3E}" type="presParOf" srcId="{3398F767-68B4-4C89-A0AD-29BF112391C6}" destId="{FFC3AFD1-3E8A-4B4A-8F1E-B08D773E064C}" srcOrd="2" destOrd="0" presId="urn:microsoft.com/office/officeart/2018/2/layout/IconVerticalSolidList"/>
    <dgm:cxn modelId="{BE351E12-23DE-0449-A235-A0DDB2594154}" type="presParOf" srcId="{3398F767-68B4-4C89-A0AD-29BF112391C6}" destId="{C02A097E-31BB-4029-9394-9EFE4FE91772}" srcOrd="3" destOrd="0" presId="urn:microsoft.com/office/officeart/2018/2/layout/IconVerticalSolidList"/>
    <dgm:cxn modelId="{10ECDB96-C3DB-C848-8C17-28C46F368AB1}" type="presParOf" srcId="{3398F767-68B4-4C89-A0AD-29BF112391C6}" destId="{5BC934D3-D0FB-4BA3-AC46-976A2E9A8385}"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D379D9-6E38-487D-9D30-07BD06C900C9}"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A61FF056-C0EE-4C07-98A7-B9EE767B6CF4}">
      <dgm:prSet/>
      <dgm:spPr/>
      <dgm:t>
        <a:bodyPr/>
        <a:lstStyle/>
        <a:p>
          <a:pPr>
            <a:defRPr cap="all"/>
          </a:pPr>
          <a:r>
            <a:rPr lang="en-US"/>
            <a:t>Colin McDonald - TPG (Marketing &amp; Development)</a:t>
          </a:r>
        </a:p>
      </dgm:t>
    </dgm:pt>
    <dgm:pt modelId="{8BCD2FFC-C26F-4F7E-8F8F-5D909AE71910}" type="parTrans" cxnId="{9F96DDA1-5BF1-44FA-BDF3-E0CEEB699B29}">
      <dgm:prSet/>
      <dgm:spPr/>
      <dgm:t>
        <a:bodyPr/>
        <a:lstStyle/>
        <a:p>
          <a:endParaRPr lang="en-US"/>
        </a:p>
      </dgm:t>
    </dgm:pt>
    <dgm:pt modelId="{CD5AF3D5-F848-44A8-AAF0-D5F9A3F98591}" type="sibTrans" cxnId="{9F96DDA1-5BF1-44FA-BDF3-E0CEEB699B29}">
      <dgm:prSet/>
      <dgm:spPr/>
      <dgm:t>
        <a:bodyPr/>
        <a:lstStyle/>
        <a:p>
          <a:endParaRPr lang="en-US"/>
        </a:p>
      </dgm:t>
    </dgm:pt>
    <dgm:pt modelId="{988A9D8D-BD3E-427A-A0D7-B7DA172A057C}">
      <dgm:prSet/>
      <dgm:spPr/>
      <dgm:t>
        <a:bodyPr/>
        <a:lstStyle/>
        <a:p>
          <a:pPr>
            <a:defRPr cap="all"/>
          </a:pPr>
          <a:r>
            <a:rPr lang="en-US"/>
            <a:t>Jeanie Farley – Business Manager</a:t>
          </a:r>
        </a:p>
      </dgm:t>
    </dgm:pt>
    <dgm:pt modelId="{50A7F3F8-72CF-4C8C-9FB0-C7BB6112A804}" type="parTrans" cxnId="{8619365B-FD4A-45DF-887F-C2CCDF0E2629}">
      <dgm:prSet/>
      <dgm:spPr/>
      <dgm:t>
        <a:bodyPr/>
        <a:lstStyle/>
        <a:p>
          <a:endParaRPr lang="en-US"/>
        </a:p>
      </dgm:t>
    </dgm:pt>
    <dgm:pt modelId="{8D9AB98E-0FC2-4376-843E-1385ACE19D7E}" type="sibTrans" cxnId="{8619365B-FD4A-45DF-887F-C2CCDF0E2629}">
      <dgm:prSet/>
      <dgm:spPr/>
      <dgm:t>
        <a:bodyPr/>
        <a:lstStyle/>
        <a:p>
          <a:endParaRPr lang="en-US"/>
        </a:p>
      </dgm:t>
    </dgm:pt>
    <dgm:pt modelId="{AF5E3D62-487A-42DE-A2F6-9AEB6ED29F83}">
      <dgm:prSet/>
      <dgm:spPr/>
      <dgm:t>
        <a:bodyPr/>
        <a:lstStyle/>
        <a:p>
          <a:pPr>
            <a:defRPr cap="all"/>
          </a:pPr>
          <a:r>
            <a:rPr lang="en-US" strike="sngStrike" dirty="0">
              <a:highlight>
                <a:srgbClr val="FFFF00"/>
              </a:highlight>
            </a:rPr>
            <a:t>Cam </a:t>
          </a:r>
          <a:r>
            <a:rPr lang="en-US" strike="sngStrike" dirty="0" err="1">
              <a:highlight>
                <a:srgbClr val="FFFF00"/>
              </a:highlight>
            </a:rPr>
            <a:t>Bohman</a:t>
          </a:r>
          <a:r>
            <a:rPr lang="en-US" strike="sngStrike" dirty="0">
              <a:highlight>
                <a:srgbClr val="FFFF00"/>
              </a:highlight>
            </a:rPr>
            <a:t> – Music</a:t>
          </a:r>
        </a:p>
        <a:p>
          <a:pPr>
            <a:defRPr cap="all"/>
          </a:pPr>
          <a:r>
            <a:rPr lang="en-US" dirty="0"/>
            <a:t>Barb Carroll - Music</a:t>
          </a:r>
        </a:p>
      </dgm:t>
    </dgm:pt>
    <dgm:pt modelId="{17799491-7EA7-410F-A5A3-F0991EEA2C80}" type="parTrans" cxnId="{4C7E0F04-EC62-46E5-888A-B308116795E7}">
      <dgm:prSet/>
      <dgm:spPr/>
      <dgm:t>
        <a:bodyPr/>
        <a:lstStyle/>
        <a:p>
          <a:endParaRPr lang="en-US"/>
        </a:p>
      </dgm:t>
    </dgm:pt>
    <dgm:pt modelId="{DF969ADC-DF0F-4BC2-AC95-6B1767F12565}" type="sibTrans" cxnId="{4C7E0F04-EC62-46E5-888A-B308116795E7}">
      <dgm:prSet/>
      <dgm:spPr/>
      <dgm:t>
        <a:bodyPr/>
        <a:lstStyle/>
        <a:p>
          <a:endParaRPr lang="en-US"/>
        </a:p>
      </dgm:t>
    </dgm:pt>
    <dgm:pt modelId="{9D23C124-DC6D-4E85-B1E9-4AAAF415C2F4}" type="pres">
      <dgm:prSet presAssocID="{CBD379D9-6E38-487D-9D30-07BD06C900C9}" presName="root" presStyleCnt="0">
        <dgm:presLayoutVars>
          <dgm:dir/>
          <dgm:resizeHandles val="exact"/>
        </dgm:presLayoutVars>
      </dgm:prSet>
      <dgm:spPr/>
    </dgm:pt>
    <dgm:pt modelId="{C6E26766-4F9D-4C24-AA99-B0909B81608B}" type="pres">
      <dgm:prSet presAssocID="{A61FF056-C0EE-4C07-98A7-B9EE767B6CF4}" presName="compNode" presStyleCnt="0"/>
      <dgm:spPr/>
    </dgm:pt>
    <dgm:pt modelId="{80B3C753-0E92-4FA5-8796-4B1DA09E12B8}" type="pres">
      <dgm:prSet presAssocID="{A61FF056-C0EE-4C07-98A7-B9EE767B6CF4}" presName="iconBgRect" presStyleLbl="bgShp" presStyleIdx="0" presStyleCnt="3"/>
      <dgm:spPr>
        <a:prstGeom prst="round2DiagRect">
          <a:avLst>
            <a:gd name="adj1" fmla="val 29727"/>
            <a:gd name="adj2" fmla="val 0"/>
          </a:avLst>
        </a:prstGeom>
      </dgm:spPr>
    </dgm:pt>
    <dgm:pt modelId="{59E851DC-E847-42ED-A1A2-D1727CCA8FEF}" type="pres">
      <dgm:prSet presAssocID="{A61FF056-C0EE-4C07-98A7-B9EE767B6CF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arketing"/>
        </a:ext>
      </dgm:extLst>
    </dgm:pt>
    <dgm:pt modelId="{E15270C0-75EA-421D-A558-49C5D307BD52}" type="pres">
      <dgm:prSet presAssocID="{A61FF056-C0EE-4C07-98A7-B9EE767B6CF4}" presName="spaceRect" presStyleCnt="0"/>
      <dgm:spPr/>
    </dgm:pt>
    <dgm:pt modelId="{A6A683BE-BABA-4938-81A9-0DFCD9EB3221}" type="pres">
      <dgm:prSet presAssocID="{A61FF056-C0EE-4C07-98A7-B9EE767B6CF4}" presName="textRect" presStyleLbl="revTx" presStyleIdx="0" presStyleCnt="3">
        <dgm:presLayoutVars>
          <dgm:chMax val="1"/>
          <dgm:chPref val="1"/>
        </dgm:presLayoutVars>
      </dgm:prSet>
      <dgm:spPr/>
    </dgm:pt>
    <dgm:pt modelId="{0D3CF7AD-3855-4BD1-B850-51D593C1A82F}" type="pres">
      <dgm:prSet presAssocID="{CD5AF3D5-F848-44A8-AAF0-D5F9A3F98591}" presName="sibTrans" presStyleCnt="0"/>
      <dgm:spPr/>
    </dgm:pt>
    <dgm:pt modelId="{172CFA3C-8AE8-4687-8A3D-3D61D49CAE46}" type="pres">
      <dgm:prSet presAssocID="{988A9D8D-BD3E-427A-A0D7-B7DA172A057C}" presName="compNode" presStyleCnt="0"/>
      <dgm:spPr/>
    </dgm:pt>
    <dgm:pt modelId="{BE6D1159-9B55-4040-915B-7D50375031DC}" type="pres">
      <dgm:prSet presAssocID="{988A9D8D-BD3E-427A-A0D7-B7DA172A057C}" presName="iconBgRect" presStyleLbl="bgShp" presStyleIdx="1" presStyleCnt="3"/>
      <dgm:spPr>
        <a:prstGeom prst="round2DiagRect">
          <a:avLst>
            <a:gd name="adj1" fmla="val 29727"/>
            <a:gd name="adj2" fmla="val 0"/>
          </a:avLst>
        </a:prstGeom>
      </dgm:spPr>
    </dgm:pt>
    <dgm:pt modelId="{3A36BE43-3DB3-443E-8F9F-2DA7DC6A77A2}" type="pres">
      <dgm:prSet presAssocID="{988A9D8D-BD3E-427A-A0D7-B7DA172A057C}"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8681C09B-D96E-4BA9-834C-47B03D9F226E}" type="pres">
      <dgm:prSet presAssocID="{988A9D8D-BD3E-427A-A0D7-B7DA172A057C}" presName="spaceRect" presStyleCnt="0"/>
      <dgm:spPr/>
    </dgm:pt>
    <dgm:pt modelId="{F9526DDA-C102-4C4D-81DC-EB53F1DF6335}" type="pres">
      <dgm:prSet presAssocID="{988A9D8D-BD3E-427A-A0D7-B7DA172A057C}" presName="textRect" presStyleLbl="revTx" presStyleIdx="1" presStyleCnt="3">
        <dgm:presLayoutVars>
          <dgm:chMax val="1"/>
          <dgm:chPref val="1"/>
        </dgm:presLayoutVars>
      </dgm:prSet>
      <dgm:spPr/>
    </dgm:pt>
    <dgm:pt modelId="{9659A7D9-D538-445C-830F-49695AB8ACA8}" type="pres">
      <dgm:prSet presAssocID="{8D9AB98E-0FC2-4376-843E-1385ACE19D7E}" presName="sibTrans" presStyleCnt="0"/>
      <dgm:spPr/>
    </dgm:pt>
    <dgm:pt modelId="{73811F37-92E3-4CA3-A88B-FD93E900E4AC}" type="pres">
      <dgm:prSet presAssocID="{AF5E3D62-487A-42DE-A2F6-9AEB6ED29F83}" presName="compNode" presStyleCnt="0"/>
      <dgm:spPr/>
    </dgm:pt>
    <dgm:pt modelId="{CE6A0BC3-4146-41A3-AAC3-856CDDCF0054}" type="pres">
      <dgm:prSet presAssocID="{AF5E3D62-487A-42DE-A2F6-9AEB6ED29F83}" presName="iconBgRect" presStyleLbl="bgShp" presStyleIdx="2" presStyleCnt="3"/>
      <dgm:spPr>
        <a:prstGeom prst="round2DiagRect">
          <a:avLst>
            <a:gd name="adj1" fmla="val 29727"/>
            <a:gd name="adj2" fmla="val 0"/>
          </a:avLst>
        </a:prstGeom>
      </dgm:spPr>
    </dgm:pt>
    <dgm:pt modelId="{D34F696F-0B12-4D0A-9AC6-7DFEC875AF3F}" type="pres">
      <dgm:prSet presAssocID="{AF5E3D62-487A-42DE-A2F6-9AEB6ED29F8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eb cam"/>
        </a:ext>
      </dgm:extLst>
    </dgm:pt>
    <dgm:pt modelId="{8AACEB8B-6384-4596-A7A4-7F7AFD4D33B6}" type="pres">
      <dgm:prSet presAssocID="{AF5E3D62-487A-42DE-A2F6-9AEB6ED29F83}" presName="spaceRect" presStyleCnt="0"/>
      <dgm:spPr/>
    </dgm:pt>
    <dgm:pt modelId="{C8D092E9-4BDF-4DBB-A39A-C7DCD99D9736}" type="pres">
      <dgm:prSet presAssocID="{AF5E3D62-487A-42DE-A2F6-9AEB6ED29F83}" presName="textRect" presStyleLbl="revTx" presStyleIdx="2" presStyleCnt="3">
        <dgm:presLayoutVars>
          <dgm:chMax val="1"/>
          <dgm:chPref val="1"/>
        </dgm:presLayoutVars>
      </dgm:prSet>
      <dgm:spPr/>
    </dgm:pt>
  </dgm:ptLst>
  <dgm:cxnLst>
    <dgm:cxn modelId="{4C7E0F04-EC62-46E5-888A-B308116795E7}" srcId="{CBD379D9-6E38-487D-9D30-07BD06C900C9}" destId="{AF5E3D62-487A-42DE-A2F6-9AEB6ED29F83}" srcOrd="2" destOrd="0" parTransId="{17799491-7EA7-410F-A5A3-F0991EEA2C80}" sibTransId="{DF969ADC-DF0F-4BC2-AC95-6B1767F12565}"/>
    <dgm:cxn modelId="{F1DA6F0D-F1C3-4FDA-9396-0D07A71DD915}" type="presOf" srcId="{988A9D8D-BD3E-427A-A0D7-B7DA172A057C}" destId="{F9526DDA-C102-4C4D-81DC-EB53F1DF6335}" srcOrd="0" destOrd="0" presId="urn:microsoft.com/office/officeart/2018/5/layout/IconLeafLabelList"/>
    <dgm:cxn modelId="{A62B1C16-FB70-473C-8D2D-BDEEFCE1315F}" type="presOf" srcId="{A61FF056-C0EE-4C07-98A7-B9EE767B6CF4}" destId="{A6A683BE-BABA-4938-81A9-0DFCD9EB3221}" srcOrd="0" destOrd="0" presId="urn:microsoft.com/office/officeart/2018/5/layout/IconLeafLabelList"/>
    <dgm:cxn modelId="{CEA7D13F-F8AC-409A-B620-90BE9EFF596D}" type="presOf" srcId="{CBD379D9-6E38-487D-9D30-07BD06C900C9}" destId="{9D23C124-DC6D-4E85-B1E9-4AAAF415C2F4}" srcOrd="0" destOrd="0" presId="urn:microsoft.com/office/officeart/2018/5/layout/IconLeafLabelList"/>
    <dgm:cxn modelId="{8619365B-FD4A-45DF-887F-C2CCDF0E2629}" srcId="{CBD379D9-6E38-487D-9D30-07BD06C900C9}" destId="{988A9D8D-BD3E-427A-A0D7-B7DA172A057C}" srcOrd="1" destOrd="0" parTransId="{50A7F3F8-72CF-4C8C-9FB0-C7BB6112A804}" sibTransId="{8D9AB98E-0FC2-4376-843E-1385ACE19D7E}"/>
    <dgm:cxn modelId="{9F96DDA1-5BF1-44FA-BDF3-E0CEEB699B29}" srcId="{CBD379D9-6E38-487D-9D30-07BD06C900C9}" destId="{A61FF056-C0EE-4C07-98A7-B9EE767B6CF4}" srcOrd="0" destOrd="0" parTransId="{8BCD2FFC-C26F-4F7E-8F8F-5D909AE71910}" sibTransId="{CD5AF3D5-F848-44A8-AAF0-D5F9A3F98591}"/>
    <dgm:cxn modelId="{A98377CE-5874-4F14-8A4A-A8CD7C1A8215}" type="presOf" srcId="{AF5E3D62-487A-42DE-A2F6-9AEB6ED29F83}" destId="{C8D092E9-4BDF-4DBB-A39A-C7DCD99D9736}" srcOrd="0" destOrd="0" presId="urn:microsoft.com/office/officeart/2018/5/layout/IconLeafLabelList"/>
    <dgm:cxn modelId="{85768D04-4405-4A12-A3FB-35A923E755B9}" type="presParOf" srcId="{9D23C124-DC6D-4E85-B1E9-4AAAF415C2F4}" destId="{C6E26766-4F9D-4C24-AA99-B0909B81608B}" srcOrd="0" destOrd="0" presId="urn:microsoft.com/office/officeart/2018/5/layout/IconLeafLabelList"/>
    <dgm:cxn modelId="{A4AB60A9-8847-4E37-9A54-2582F483D416}" type="presParOf" srcId="{C6E26766-4F9D-4C24-AA99-B0909B81608B}" destId="{80B3C753-0E92-4FA5-8796-4B1DA09E12B8}" srcOrd="0" destOrd="0" presId="urn:microsoft.com/office/officeart/2018/5/layout/IconLeafLabelList"/>
    <dgm:cxn modelId="{A0EE4BF9-80AF-4D8D-9A89-D9DDF20CF301}" type="presParOf" srcId="{C6E26766-4F9D-4C24-AA99-B0909B81608B}" destId="{59E851DC-E847-42ED-A1A2-D1727CCA8FEF}" srcOrd="1" destOrd="0" presId="urn:microsoft.com/office/officeart/2018/5/layout/IconLeafLabelList"/>
    <dgm:cxn modelId="{62578CCC-1B68-4B99-B1A6-A739E3F52192}" type="presParOf" srcId="{C6E26766-4F9D-4C24-AA99-B0909B81608B}" destId="{E15270C0-75EA-421D-A558-49C5D307BD52}" srcOrd="2" destOrd="0" presId="urn:microsoft.com/office/officeart/2018/5/layout/IconLeafLabelList"/>
    <dgm:cxn modelId="{DE6ED746-40EA-4F3B-BCBA-DFDBAB485949}" type="presParOf" srcId="{C6E26766-4F9D-4C24-AA99-B0909B81608B}" destId="{A6A683BE-BABA-4938-81A9-0DFCD9EB3221}" srcOrd="3" destOrd="0" presId="urn:microsoft.com/office/officeart/2018/5/layout/IconLeafLabelList"/>
    <dgm:cxn modelId="{65A537B4-19D2-4052-9739-CAA824029155}" type="presParOf" srcId="{9D23C124-DC6D-4E85-B1E9-4AAAF415C2F4}" destId="{0D3CF7AD-3855-4BD1-B850-51D593C1A82F}" srcOrd="1" destOrd="0" presId="urn:microsoft.com/office/officeart/2018/5/layout/IconLeafLabelList"/>
    <dgm:cxn modelId="{6AEE770C-7A64-464A-B609-7B614A7852D7}" type="presParOf" srcId="{9D23C124-DC6D-4E85-B1E9-4AAAF415C2F4}" destId="{172CFA3C-8AE8-4687-8A3D-3D61D49CAE46}" srcOrd="2" destOrd="0" presId="urn:microsoft.com/office/officeart/2018/5/layout/IconLeafLabelList"/>
    <dgm:cxn modelId="{EF6A8E6F-B361-4220-9274-5BA3EAD8F02E}" type="presParOf" srcId="{172CFA3C-8AE8-4687-8A3D-3D61D49CAE46}" destId="{BE6D1159-9B55-4040-915B-7D50375031DC}" srcOrd="0" destOrd="0" presId="urn:microsoft.com/office/officeart/2018/5/layout/IconLeafLabelList"/>
    <dgm:cxn modelId="{8F96A1E3-9485-4338-A9E9-0AC02F86266E}" type="presParOf" srcId="{172CFA3C-8AE8-4687-8A3D-3D61D49CAE46}" destId="{3A36BE43-3DB3-443E-8F9F-2DA7DC6A77A2}" srcOrd="1" destOrd="0" presId="urn:microsoft.com/office/officeart/2018/5/layout/IconLeafLabelList"/>
    <dgm:cxn modelId="{6C5252F5-E474-4D47-93D7-B9B828FF6CD7}" type="presParOf" srcId="{172CFA3C-8AE8-4687-8A3D-3D61D49CAE46}" destId="{8681C09B-D96E-4BA9-834C-47B03D9F226E}" srcOrd="2" destOrd="0" presId="urn:microsoft.com/office/officeart/2018/5/layout/IconLeafLabelList"/>
    <dgm:cxn modelId="{73FD353F-006B-428A-BCE7-01DC01919A2D}" type="presParOf" srcId="{172CFA3C-8AE8-4687-8A3D-3D61D49CAE46}" destId="{F9526DDA-C102-4C4D-81DC-EB53F1DF6335}" srcOrd="3" destOrd="0" presId="urn:microsoft.com/office/officeart/2018/5/layout/IconLeafLabelList"/>
    <dgm:cxn modelId="{1DE5D019-001A-4704-84D9-5E3FECFC82F7}" type="presParOf" srcId="{9D23C124-DC6D-4E85-B1E9-4AAAF415C2F4}" destId="{9659A7D9-D538-445C-830F-49695AB8ACA8}" srcOrd="3" destOrd="0" presId="urn:microsoft.com/office/officeart/2018/5/layout/IconLeafLabelList"/>
    <dgm:cxn modelId="{6EBF462E-0FCE-40DE-B820-FD3541576750}" type="presParOf" srcId="{9D23C124-DC6D-4E85-B1E9-4AAAF415C2F4}" destId="{73811F37-92E3-4CA3-A88B-FD93E900E4AC}" srcOrd="4" destOrd="0" presId="urn:microsoft.com/office/officeart/2018/5/layout/IconLeafLabelList"/>
    <dgm:cxn modelId="{9DE41CF5-14AA-461C-BA7D-62CC77F50435}" type="presParOf" srcId="{73811F37-92E3-4CA3-A88B-FD93E900E4AC}" destId="{CE6A0BC3-4146-41A3-AAC3-856CDDCF0054}" srcOrd="0" destOrd="0" presId="urn:microsoft.com/office/officeart/2018/5/layout/IconLeafLabelList"/>
    <dgm:cxn modelId="{B4EDD7FB-F46B-403C-ABF5-AAA187148E0F}" type="presParOf" srcId="{73811F37-92E3-4CA3-A88B-FD93E900E4AC}" destId="{D34F696F-0B12-4D0A-9AC6-7DFEC875AF3F}" srcOrd="1" destOrd="0" presId="urn:microsoft.com/office/officeart/2018/5/layout/IconLeafLabelList"/>
    <dgm:cxn modelId="{3BF93668-A9F0-4897-992B-9004A9812F69}" type="presParOf" srcId="{73811F37-92E3-4CA3-A88B-FD93E900E4AC}" destId="{8AACEB8B-6384-4596-A7A4-7F7AFD4D33B6}" srcOrd="2" destOrd="0" presId="urn:microsoft.com/office/officeart/2018/5/layout/IconLeafLabelList"/>
    <dgm:cxn modelId="{86B74619-985B-4B09-B794-F2EDADC84FDF}" type="presParOf" srcId="{73811F37-92E3-4CA3-A88B-FD93E900E4AC}" destId="{C8D092E9-4BDF-4DBB-A39A-C7DCD99D9736}"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867460-A09D-423E-BB5E-FE00BF88C16E}" type="doc">
      <dgm:prSet loTypeId="urn:microsoft.com/office/officeart/2005/8/layout/hChevron3" loCatId="process" qsTypeId="urn:microsoft.com/office/officeart/2005/8/quickstyle/simple1" qsCatId="simple" csTypeId="urn:microsoft.com/office/officeart/2005/8/colors/accent1_2" csCatId="accent1" phldr="1"/>
      <dgm:spPr/>
      <dgm:t>
        <a:bodyPr/>
        <a:lstStyle/>
        <a:p>
          <a:endParaRPr lang="en-US"/>
        </a:p>
      </dgm:t>
    </dgm:pt>
    <dgm:pt modelId="{5748D5B5-5CD5-49B0-A986-BBD9E022E1F8}">
      <dgm:prSet/>
      <dgm:spPr/>
      <dgm:t>
        <a:bodyPr/>
        <a:lstStyle/>
        <a:p>
          <a:r>
            <a:rPr lang="en-US" dirty="0"/>
            <a:t>State Tournament Site Bids</a:t>
          </a:r>
        </a:p>
      </dgm:t>
    </dgm:pt>
    <dgm:pt modelId="{16018ADD-2843-4528-AFBD-8EA1B5E3A64A}" type="parTrans" cxnId="{0580B68C-E43D-4D8D-9011-A67185581084}">
      <dgm:prSet/>
      <dgm:spPr/>
      <dgm:t>
        <a:bodyPr/>
        <a:lstStyle/>
        <a:p>
          <a:endParaRPr lang="en-US"/>
        </a:p>
      </dgm:t>
    </dgm:pt>
    <dgm:pt modelId="{78BE6113-AAEC-49FA-B150-C4A5E5EAF8B0}" type="sibTrans" cxnId="{0580B68C-E43D-4D8D-9011-A67185581084}">
      <dgm:prSet/>
      <dgm:spPr/>
      <dgm:t>
        <a:bodyPr/>
        <a:lstStyle/>
        <a:p>
          <a:endParaRPr lang="en-US"/>
        </a:p>
      </dgm:t>
    </dgm:pt>
    <dgm:pt modelId="{B1E4B0FD-2BB9-4058-8C55-A7338D8A8C0A}">
      <dgm:prSet/>
      <dgm:spPr/>
      <dgm:t>
        <a:bodyPr/>
        <a:lstStyle/>
        <a:p>
          <a:r>
            <a:rPr lang="en-US" dirty="0"/>
            <a:t>Upcoming Bids due by November 1, 2024</a:t>
          </a:r>
        </a:p>
      </dgm:t>
    </dgm:pt>
    <dgm:pt modelId="{D9135C81-96F5-4C38-B576-BF83C651C4E2}" type="parTrans" cxnId="{DB272227-A9A7-4DC6-B9EF-7258FD31C55B}">
      <dgm:prSet/>
      <dgm:spPr/>
      <dgm:t>
        <a:bodyPr/>
        <a:lstStyle/>
        <a:p>
          <a:endParaRPr lang="en-US"/>
        </a:p>
      </dgm:t>
    </dgm:pt>
    <dgm:pt modelId="{DF85D746-2637-42ED-886A-6232842F77B8}" type="sibTrans" cxnId="{DB272227-A9A7-4DC6-B9EF-7258FD31C55B}">
      <dgm:prSet/>
      <dgm:spPr/>
      <dgm:t>
        <a:bodyPr/>
        <a:lstStyle/>
        <a:p>
          <a:endParaRPr lang="en-US"/>
        </a:p>
      </dgm:t>
    </dgm:pt>
    <dgm:pt modelId="{1C2414CD-C02F-441C-88D7-A06D71FFC8BE}">
      <dgm:prSet/>
      <dgm:spPr/>
      <dgm:t>
        <a:bodyPr/>
        <a:lstStyle/>
        <a:p>
          <a:r>
            <a:rPr lang="en-US" dirty="0"/>
            <a:t>Mix-6/2A Volleyball</a:t>
          </a:r>
        </a:p>
      </dgm:t>
    </dgm:pt>
    <dgm:pt modelId="{EBE87522-7344-4FE9-9C82-1B1AB2AFFA71}" type="parTrans" cxnId="{2B1DF3B2-6003-4467-AE22-F27264DEDCFF}">
      <dgm:prSet/>
      <dgm:spPr/>
      <dgm:t>
        <a:bodyPr/>
        <a:lstStyle/>
        <a:p>
          <a:endParaRPr lang="en-US"/>
        </a:p>
      </dgm:t>
    </dgm:pt>
    <dgm:pt modelId="{90747ED2-9676-417D-9E63-0BBEA5C7F65D}" type="sibTrans" cxnId="{2B1DF3B2-6003-4467-AE22-F27264DEDCFF}">
      <dgm:prSet/>
      <dgm:spPr/>
      <dgm:t>
        <a:bodyPr/>
        <a:lstStyle/>
        <a:p>
          <a:endParaRPr lang="en-US"/>
        </a:p>
      </dgm:t>
    </dgm:pt>
    <dgm:pt modelId="{CEFA1E89-CC9C-4B73-B096-066AA1F7F6AF}">
      <dgm:prSet/>
      <dgm:spPr/>
      <dgm:t>
        <a:bodyPr/>
        <a:lstStyle/>
        <a:p>
          <a:r>
            <a:rPr lang="en-US" dirty="0"/>
            <a:t>DII Football Season</a:t>
          </a:r>
        </a:p>
      </dgm:t>
    </dgm:pt>
    <dgm:pt modelId="{1DCF2FB0-3029-4FC2-8209-D08D1949B113}" type="parTrans" cxnId="{88D3ACB4-BB22-45FC-94BC-3354B913270A}">
      <dgm:prSet/>
      <dgm:spPr/>
      <dgm:t>
        <a:bodyPr/>
        <a:lstStyle/>
        <a:p>
          <a:endParaRPr lang="en-US"/>
        </a:p>
      </dgm:t>
    </dgm:pt>
    <dgm:pt modelId="{9A19443D-C4FD-457E-AEBD-A0A29217C94F}" type="sibTrans" cxnId="{88D3ACB4-BB22-45FC-94BC-3354B913270A}">
      <dgm:prSet/>
      <dgm:spPr/>
      <dgm:t>
        <a:bodyPr/>
        <a:lstStyle/>
        <a:p>
          <a:endParaRPr lang="en-US"/>
        </a:p>
      </dgm:t>
    </dgm:pt>
    <dgm:pt modelId="{15CE269F-A3D7-4F83-A785-27B32DAFDB8E}">
      <dgm:prSet/>
      <dgm:spPr/>
      <dgm:t>
        <a:bodyPr/>
        <a:lstStyle/>
        <a:p>
          <a:r>
            <a:rPr lang="en-US" dirty="0"/>
            <a:t>Classification</a:t>
          </a:r>
        </a:p>
      </dgm:t>
    </dgm:pt>
    <dgm:pt modelId="{4CA76622-E2C7-46F0-AA64-F6545FB6A827}" type="parTrans" cxnId="{21F4C7F2-FBC6-464F-B4FA-FC18BC45680C}">
      <dgm:prSet/>
      <dgm:spPr/>
      <dgm:t>
        <a:bodyPr/>
        <a:lstStyle/>
        <a:p>
          <a:endParaRPr lang="en-US"/>
        </a:p>
      </dgm:t>
    </dgm:pt>
    <dgm:pt modelId="{3F4FA730-ED09-4DE7-8308-472B8DF4AD47}" type="sibTrans" cxnId="{21F4C7F2-FBC6-464F-B4FA-FC18BC45680C}">
      <dgm:prSet/>
      <dgm:spPr/>
      <dgm:t>
        <a:bodyPr/>
        <a:lstStyle/>
        <a:p>
          <a:endParaRPr lang="en-US"/>
        </a:p>
      </dgm:t>
    </dgm:pt>
    <dgm:pt modelId="{B1652992-8CE3-45C4-8E3A-70B9D1233D23}">
      <dgm:prSet/>
      <dgm:spPr/>
      <dgm:t>
        <a:bodyPr/>
        <a:lstStyle/>
        <a:p>
          <a:r>
            <a:rPr lang="en-US" dirty="0"/>
            <a:t>4A Basketball Berths</a:t>
          </a:r>
        </a:p>
      </dgm:t>
    </dgm:pt>
    <dgm:pt modelId="{D297974D-551E-4E5D-B86B-A8A55A7E07D3}" type="parTrans" cxnId="{7A9B82E1-A79F-4B84-9FD4-28A625F814E4}">
      <dgm:prSet/>
      <dgm:spPr/>
      <dgm:t>
        <a:bodyPr/>
        <a:lstStyle/>
        <a:p>
          <a:endParaRPr lang="en-US"/>
        </a:p>
      </dgm:t>
    </dgm:pt>
    <dgm:pt modelId="{78687CA8-F1DC-40BA-B948-AF8EA0147FF2}" type="sibTrans" cxnId="{7A9B82E1-A79F-4B84-9FD4-28A625F814E4}">
      <dgm:prSet/>
      <dgm:spPr/>
      <dgm:t>
        <a:bodyPr/>
        <a:lstStyle/>
        <a:p>
          <a:endParaRPr lang="en-US"/>
        </a:p>
      </dgm:t>
    </dgm:pt>
    <dgm:pt modelId="{026F0F01-DF23-4CCC-B692-2F27727D31F8}">
      <dgm:prSet/>
      <dgm:spPr/>
      <dgm:t>
        <a:bodyPr/>
        <a:lstStyle/>
        <a:p>
          <a:r>
            <a:rPr lang="en-US" dirty="0"/>
            <a:t>Draft Calendar</a:t>
          </a:r>
        </a:p>
      </dgm:t>
    </dgm:pt>
    <dgm:pt modelId="{8D861EA0-0279-4D9C-A361-A040F8384605}" type="parTrans" cxnId="{14B59C85-1906-414E-9448-FF51C1367CF9}">
      <dgm:prSet/>
      <dgm:spPr/>
      <dgm:t>
        <a:bodyPr/>
        <a:lstStyle/>
        <a:p>
          <a:endParaRPr lang="en-US"/>
        </a:p>
      </dgm:t>
    </dgm:pt>
    <dgm:pt modelId="{745D7742-270A-4C76-BE5C-36444A46765A}" type="sibTrans" cxnId="{14B59C85-1906-414E-9448-FF51C1367CF9}">
      <dgm:prSet/>
      <dgm:spPr/>
      <dgm:t>
        <a:bodyPr/>
        <a:lstStyle/>
        <a:p>
          <a:endParaRPr lang="en-US"/>
        </a:p>
      </dgm:t>
    </dgm:pt>
    <dgm:pt modelId="{E1A8FDC2-6C7F-F349-8107-7E27A2AD8150}">
      <dgm:prSet/>
      <dgm:spPr/>
      <dgm:t>
        <a:bodyPr/>
        <a:lstStyle/>
        <a:p>
          <a:r>
            <a:rPr lang="en-US" dirty="0"/>
            <a:t>DI Hockey</a:t>
          </a:r>
        </a:p>
      </dgm:t>
    </dgm:pt>
    <dgm:pt modelId="{265988CE-030C-C74D-80FF-3244D6E431EC}" type="parTrans" cxnId="{ACD4389B-4D0D-8C45-8EC0-75BC5BD40576}">
      <dgm:prSet/>
      <dgm:spPr/>
      <dgm:t>
        <a:bodyPr/>
        <a:lstStyle/>
        <a:p>
          <a:endParaRPr lang="en-US"/>
        </a:p>
      </dgm:t>
    </dgm:pt>
    <dgm:pt modelId="{66461BF2-DC6A-414B-8F07-C0B5D972D757}" type="sibTrans" cxnId="{ACD4389B-4D0D-8C45-8EC0-75BC5BD40576}">
      <dgm:prSet/>
      <dgm:spPr/>
      <dgm:t>
        <a:bodyPr/>
        <a:lstStyle/>
        <a:p>
          <a:endParaRPr lang="en-US"/>
        </a:p>
      </dgm:t>
    </dgm:pt>
    <dgm:pt modelId="{42F128D7-D014-0049-AC1E-B2493DC53996}">
      <dgm:prSet/>
      <dgm:spPr/>
      <dgm:t>
        <a:bodyPr/>
        <a:lstStyle/>
        <a:p>
          <a:r>
            <a:rPr lang="en-US" dirty="0"/>
            <a:t>DDF</a:t>
          </a:r>
        </a:p>
      </dgm:t>
    </dgm:pt>
    <dgm:pt modelId="{1330952F-32E5-6A4D-AFC6-71FF875FE2C6}" type="parTrans" cxnId="{2E1DC761-0502-C04A-86D6-50D3BDAB29B8}">
      <dgm:prSet/>
      <dgm:spPr/>
      <dgm:t>
        <a:bodyPr/>
        <a:lstStyle/>
        <a:p>
          <a:endParaRPr lang="en-US"/>
        </a:p>
      </dgm:t>
    </dgm:pt>
    <dgm:pt modelId="{0D531EA8-03C7-724B-9477-0E7CC09941F5}" type="sibTrans" cxnId="{2E1DC761-0502-C04A-86D6-50D3BDAB29B8}">
      <dgm:prSet/>
      <dgm:spPr/>
      <dgm:t>
        <a:bodyPr/>
        <a:lstStyle/>
        <a:p>
          <a:endParaRPr lang="en-US"/>
        </a:p>
      </dgm:t>
    </dgm:pt>
    <dgm:pt modelId="{558B0853-CB1B-D54C-B13B-43FC1EB5AA24}">
      <dgm:prSet/>
      <dgm:spPr/>
      <dgm:t>
        <a:bodyPr/>
        <a:lstStyle/>
        <a:p>
          <a:r>
            <a:rPr lang="en-US" dirty="0"/>
            <a:t>World Language</a:t>
          </a:r>
        </a:p>
      </dgm:t>
    </dgm:pt>
    <dgm:pt modelId="{14B7D335-9C3C-924D-A52F-8240945216E5}" type="parTrans" cxnId="{4BD04196-DAB6-914F-BB51-3FFF71B092FD}">
      <dgm:prSet/>
      <dgm:spPr/>
      <dgm:t>
        <a:bodyPr/>
        <a:lstStyle/>
        <a:p>
          <a:endParaRPr lang="en-US"/>
        </a:p>
      </dgm:t>
    </dgm:pt>
    <dgm:pt modelId="{B2E7502F-CE12-BF46-850E-040B8532FE35}" type="sibTrans" cxnId="{4BD04196-DAB6-914F-BB51-3FFF71B092FD}">
      <dgm:prSet/>
      <dgm:spPr/>
      <dgm:t>
        <a:bodyPr/>
        <a:lstStyle/>
        <a:p>
          <a:endParaRPr lang="en-US"/>
        </a:p>
      </dgm:t>
    </dgm:pt>
    <dgm:pt modelId="{C2FED8F6-C19F-BA48-89D7-E5C3D6BD6CBA}" type="pres">
      <dgm:prSet presAssocID="{E9867460-A09D-423E-BB5E-FE00BF88C16E}" presName="Name0" presStyleCnt="0">
        <dgm:presLayoutVars>
          <dgm:dir/>
          <dgm:resizeHandles val="exact"/>
        </dgm:presLayoutVars>
      </dgm:prSet>
      <dgm:spPr/>
    </dgm:pt>
    <dgm:pt modelId="{9008F6EE-7B1B-4447-8F5A-63E69F583887}" type="pres">
      <dgm:prSet presAssocID="{5748D5B5-5CD5-49B0-A986-BBD9E022E1F8}" presName="parAndChTx" presStyleLbl="node1" presStyleIdx="0" presStyleCnt="5">
        <dgm:presLayoutVars>
          <dgm:bulletEnabled val="1"/>
        </dgm:presLayoutVars>
      </dgm:prSet>
      <dgm:spPr/>
    </dgm:pt>
    <dgm:pt modelId="{FD9AA252-433E-8D4A-8C76-2800FDDFB2F4}" type="pres">
      <dgm:prSet presAssocID="{78BE6113-AAEC-49FA-B150-C4A5E5EAF8B0}" presName="parAndChSpace" presStyleCnt="0"/>
      <dgm:spPr/>
    </dgm:pt>
    <dgm:pt modelId="{0F177681-F5AB-B14D-B9D5-1F029C70494D}" type="pres">
      <dgm:prSet presAssocID="{CEFA1E89-CC9C-4B73-B096-066AA1F7F6AF}" presName="parAndChTx" presStyleLbl="node1" presStyleIdx="1" presStyleCnt="5">
        <dgm:presLayoutVars>
          <dgm:bulletEnabled val="1"/>
        </dgm:presLayoutVars>
      </dgm:prSet>
      <dgm:spPr/>
    </dgm:pt>
    <dgm:pt modelId="{515ED974-8FBA-3242-ABA3-BFF22245C253}" type="pres">
      <dgm:prSet presAssocID="{9A19443D-C4FD-457E-AEBD-A0A29217C94F}" presName="parAndChSpace" presStyleCnt="0"/>
      <dgm:spPr/>
    </dgm:pt>
    <dgm:pt modelId="{DF49A69D-DAF9-7B44-AC68-3661D676D0B8}" type="pres">
      <dgm:prSet presAssocID="{15CE269F-A3D7-4F83-A785-27B32DAFDB8E}" presName="parAndChTx" presStyleLbl="node1" presStyleIdx="2" presStyleCnt="5">
        <dgm:presLayoutVars>
          <dgm:bulletEnabled val="1"/>
        </dgm:presLayoutVars>
      </dgm:prSet>
      <dgm:spPr/>
    </dgm:pt>
    <dgm:pt modelId="{C892B185-D5FF-C64B-A12D-0155C6CB424A}" type="pres">
      <dgm:prSet presAssocID="{3F4FA730-ED09-4DE7-8308-472B8DF4AD47}" presName="parAndChSpace" presStyleCnt="0"/>
      <dgm:spPr/>
    </dgm:pt>
    <dgm:pt modelId="{F70CA957-E879-6648-8027-827E62A8FB26}" type="pres">
      <dgm:prSet presAssocID="{B1652992-8CE3-45C4-8E3A-70B9D1233D23}" presName="parAndChTx" presStyleLbl="node1" presStyleIdx="3" presStyleCnt="5">
        <dgm:presLayoutVars>
          <dgm:bulletEnabled val="1"/>
        </dgm:presLayoutVars>
      </dgm:prSet>
      <dgm:spPr/>
    </dgm:pt>
    <dgm:pt modelId="{4BD946ED-0AAD-004B-A929-B61662B498D6}" type="pres">
      <dgm:prSet presAssocID="{78687CA8-F1DC-40BA-B948-AF8EA0147FF2}" presName="parAndChSpace" presStyleCnt="0"/>
      <dgm:spPr/>
    </dgm:pt>
    <dgm:pt modelId="{74586570-5B61-5C47-AB3F-1F9A1D1BB463}" type="pres">
      <dgm:prSet presAssocID="{026F0F01-DF23-4CCC-B692-2F27727D31F8}" presName="parAndChTx" presStyleLbl="node1" presStyleIdx="4" presStyleCnt="5">
        <dgm:presLayoutVars>
          <dgm:bulletEnabled val="1"/>
        </dgm:presLayoutVars>
      </dgm:prSet>
      <dgm:spPr/>
    </dgm:pt>
  </dgm:ptLst>
  <dgm:cxnLst>
    <dgm:cxn modelId="{F2D0140A-6018-BB4D-9A38-86CB65075E5E}" type="presOf" srcId="{E1A8FDC2-6C7F-F349-8107-7E27A2AD8150}" destId="{9008F6EE-7B1B-4447-8F5A-63E69F583887}" srcOrd="0" destOrd="3" presId="urn:microsoft.com/office/officeart/2005/8/layout/hChevron3"/>
    <dgm:cxn modelId="{6CE9BB0B-A8EC-3945-A9A1-F7B8B77B9623}" type="presOf" srcId="{B1E4B0FD-2BB9-4058-8C55-A7338D8A8C0A}" destId="{9008F6EE-7B1B-4447-8F5A-63E69F583887}" srcOrd="0" destOrd="1" presId="urn:microsoft.com/office/officeart/2005/8/layout/hChevron3"/>
    <dgm:cxn modelId="{4C04930D-C63D-CF44-8F29-EF8AF71536BA}" type="presOf" srcId="{026F0F01-DF23-4CCC-B692-2F27727D31F8}" destId="{74586570-5B61-5C47-AB3F-1F9A1D1BB463}" srcOrd="0" destOrd="0" presId="urn:microsoft.com/office/officeart/2005/8/layout/hChevron3"/>
    <dgm:cxn modelId="{DC3FD10E-C04B-8542-BA45-4121F8BF8C2A}" type="presOf" srcId="{15CE269F-A3D7-4F83-A785-27B32DAFDB8E}" destId="{DF49A69D-DAF9-7B44-AC68-3661D676D0B8}" srcOrd="0" destOrd="0" presId="urn:microsoft.com/office/officeart/2005/8/layout/hChevron3"/>
    <dgm:cxn modelId="{DB272227-A9A7-4DC6-B9EF-7258FD31C55B}" srcId="{5748D5B5-5CD5-49B0-A986-BBD9E022E1F8}" destId="{B1E4B0FD-2BB9-4058-8C55-A7338D8A8C0A}" srcOrd="0" destOrd="0" parTransId="{D9135C81-96F5-4C38-B576-BF83C651C4E2}" sibTransId="{DF85D746-2637-42ED-886A-6232842F77B8}"/>
    <dgm:cxn modelId="{03A0C232-39E2-6D4B-B5C3-FB5D80738FA5}" type="presOf" srcId="{E9867460-A09D-423E-BB5E-FE00BF88C16E}" destId="{C2FED8F6-C19F-BA48-89D7-E5C3D6BD6CBA}" srcOrd="0" destOrd="0" presId="urn:microsoft.com/office/officeart/2005/8/layout/hChevron3"/>
    <dgm:cxn modelId="{2E1DC761-0502-C04A-86D6-50D3BDAB29B8}" srcId="{B1E4B0FD-2BB9-4058-8C55-A7338D8A8C0A}" destId="{42F128D7-D014-0049-AC1E-B2493DC53996}" srcOrd="2" destOrd="0" parTransId="{1330952F-32E5-6A4D-AFC6-71FF875FE2C6}" sibTransId="{0D531EA8-03C7-724B-9477-0E7CC09941F5}"/>
    <dgm:cxn modelId="{D7107C75-3C6E-314A-9F33-CE0E2986A33C}" type="presOf" srcId="{5748D5B5-5CD5-49B0-A986-BBD9E022E1F8}" destId="{9008F6EE-7B1B-4447-8F5A-63E69F583887}" srcOrd="0" destOrd="0" presId="urn:microsoft.com/office/officeart/2005/8/layout/hChevron3"/>
    <dgm:cxn modelId="{14B59C85-1906-414E-9448-FF51C1367CF9}" srcId="{E9867460-A09D-423E-BB5E-FE00BF88C16E}" destId="{026F0F01-DF23-4CCC-B692-2F27727D31F8}" srcOrd="4" destOrd="0" parTransId="{8D861EA0-0279-4D9C-A361-A040F8384605}" sibTransId="{745D7742-270A-4C76-BE5C-36444A46765A}"/>
    <dgm:cxn modelId="{0580B68C-E43D-4D8D-9011-A67185581084}" srcId="{E9867460-A09D-423E-BB5E-FE00BF88C16E}" destId="{5748D5B5-5CD5-49B0-A986-BBD9E022E1F8}" srcOrd="0" destOrd="0" parTransId="{16018ADD-2843-4528-AFBD-8EA1B5E3A64A}" sibTransId="{78BE6113-AAEC-49FA-B150-C4A5E5EAF8B0}"/>
    <dgm:cxn modelId="{4BD04196-DAB6-914F-BB51-3FFF71B092FD}" srcId="{B1E4B0FD-2BB9-4058-8C55-A7338D8A8C0A}" destId="{558B0853-CB1B-D54C-B13B-43FC1EB5AA24}" srcOrd="3" destOrd="0" parTransId="{14B7D335-9C3C-924D-A52F-8240945216E5}" sibTransId="{B2E7502F-CE12-BF46-850E-040B8532FE35}"/>
    <dgm:cxn modelId="{ACD4389B-4D0D-8C45-8EC0-75BC5BD40576}" srcId="{B1E4B0FD-2BB9-4058-8C55-A7338D8A8C0A}" destId="{E1A8FDC2-6C7F-F349-8107-7E27A2AD8150}" srcOrd="1" destOrd="0" parTransId="{265988CE-030C-C74D-80FF-3244D6E431EC}" sibTransId="{66461BF2-DC6A-414B-8F07-C0B5D972D757}"/>
    <dgm:cxn modelId="{827E7BAC-4FA5-E145-B0E2-A5D35766DB83}" type="presOf" srcId="{1C2414CD-C02F-441C-88D7-A06D71FFC8BE}" destId="{9008F6EE-7B1B-4447-8F5A-63E69F583887}" srcOrd="0" destOrd="2" presId="urn:microsoft.com/office/officeart/2005/8/layout/hChevron3"/>
    <dgm:cxn modelId="{22E81AAD-1958-1F44-A25E-C8758F6C84C9}" type="presOf" srcId="{CEFA1E89-CC9C-4B73-B096-066AA1F7F6AF}" destId="{0F177681-F5AB-B14D-B9D5-1F029C70494D}" srcOrd="0" destOrd="0" presId="urn:microsoft.com/office/officeart/2005/8/layout/hChevron3"/>
    <dgm:cxn modelId="{B8F3D2AD-5FAA-204F-9E7D-524A50F70291}" type="presOf" srcId="{B1652992-8CE3-45C4-8E3A-70B9D1233D23}" destId="{F70CA957-E879-6648-8027-827E62A8FB26}" srcOrd="0" destOrd="0" presId="urn:microsoft.com/office/officeart/2005/8/layout/hChevron3"/>
    <dgm:cxn modelId="{2B1DF3B2-6003-4467-AE22-F27264DEDCFF}" srcId="{B1E4B0FD-2BB9-4058-8C55-A7338D8A8C0A}" destId="{1C2414CD-C02F-441C-88D7-A06D71FFC8BE}" srcOrd="0" destOrd="0" parTransId="{EBE87522-7344-4FE9-9C82-1B1AB2AFFA71}" sibTransId="{90747ED2-9676-417D-9E63-0BBEA5C7F65D}"/>
    <dgm:cxn modelId="{88D3ACB4-BB22-45FC-94BC-3354B913270A}" srcId="{E9867460-A09D-423E-BB5E-FE00BF88C16E}" destId="{CEFA1E89-CC9C-4B73-B096-066AA1F7F6AF}" srcOrd="1" destOrd="0" parTransId="{1DCF2FB0-3029-4FC2-8209-D08D1949B113}" sibTransId="{9A19443D-C4FD-457E-AEBD-A0A29217C94F}"/>
    <dgm:cxn modelId="{0EE00DC0-9F20-334A-873E-7598F2689E6A}" type="presOf" srcId="{558B0853-CB1B-D54C-B13B-43FC1EB5AA24}" destId="{9008F6EE-7B1B-4447-8F5A-63E69F583887}" srcOrd="0" destOrd="5" presId="urn:microsoft.com/office/officeart/2005/8/layout/hChevron3"/>
    <dgm:cxn modelId="{3E834BCA-4F14-D64A-AD28-56D9BF9C2E03}" type="presOf" srcId="{42F128D7-D014-0049-AC1E-B2493DC53996}" destId="{9008F6EE-7B1B-4447-8F5A-63E69F583887}" srcOrd="0" destOrd="4" presId="urn:microsoft.com/office/officeart/2005/8/layout/hChevron3"/>
    <dgm:cxn modelId="{7A9B82E1-A79F-4B84-9FD4-28A625F814E4}" srcId="{E9867460-A09D-423E-BB5E-FE00BF88C16E}" destId="{B1652992-8CE3-45C4-8E3A-70B9D1233D23}" srcOrd="3" destOrd="0" parTransId="{D297974D-551E-4E5D-B86B-A8A55A7E07D3}" sibTransId="{78687CA8-F1DC-40BA-B948-AF8EA0147FF2}"/>
    <dgm:cxn modelId="{21F4C7F2-FBC6-464F-B4FA-FC18BC45680C}" srcId="{E9867460-A09D-423E-BB5E-FE00BF88C16E}" destId="{15CE269F-A3D7-4F83-A785-27B32DAFDB8E}" srcOrd="2" destOrd="0" parTransId="{4CA76622-E2C7-46F0-AA64-F6545FB6A827}" sibTransId="{3F4FA730-ED09-4DE7-8308-472B8DF4AD47}"/>
    <dgm:cxn modelId="{27D7D5F9-18D4-1146-9742-F1D98A040F31}" type="presParOf" srcId="{C2FED8F6-C19F-BA48-89D7-E5C3D6BD6CBA}" destId="{9008F6EE-7B1B-4447-8F5A-63E69F583887}" srcOrd="0" destOrd="0" presId="urn:microsoft.com/office/officeart/2005/8/layout/hChevron3"/>
    <dgm:cxn modelId="{5BA315D1-46C9-B241-BC88-36B55890DB22}" type="presParOf" srcId="{C2FED8F6-C19F-BA48-89D7-E5C3D6BD6CBA}" destId="{FD9AA252-433E-8D4A-8C76-2800FDDFB2F4}" srcOrd="1" destOrd="0" presId="urn:microsoft.com/office/officeart/2005/8/layout/hChevron3"/>
    <dgm:cxn modelId="{7498F98B-4DF1-A94D-A945-376471D040D6}" type="presParOf" srcId="{C2FED8F6-C19F-BA48-89D7-E5C3D6BD6CBA}" destId="{0F177681-F5AB-B14D-B9D5-1F029C70494D}" srcOrd="2" destOrd="0" presId="urn:microsoft.com/office/officeart/2005/8/layout/hChevron3"/>
    <dgm:cxn modelId="{43DE1E09-5425-244F-982C-71ECBCCFBC99}" type="presParOf" srcId="{C2FED8F6-C19F-BA48-89D7-E5C3D6BD6CBA}" destId="{515ED974-8FBA-3242-ABA3-BFF22245C253}" srcOrd="3" destOrd="0" presId="urn:microsoft.com/office/officeart/2005/8/layout/hChevron3"/>
    <dgm:cxn modelId="{85CCBE05-0499-734A-984B-768514ED4BE5}" type="presParOf" srcId="{C2FED8F6-C19F-BA48-89D7-E5C3D6BD6CBA}" destId="{DF49A69D-DAF9-7B44-AC68-3661D676D0B8}" srcOrd="4" destOrd="0" presId="urn:microsoft.com/office/officeart/2005/8/layout/hChevron3"/>
    <dgm:cxn modelId="{A06066BC-EEAC-3B45-97EC-6050575AE871}" type="presParOf" srcId="{C2FED8F6-C19F-BA48-89D7-E5C3D6BD6CBA}" destId="{C892B185-D5FF-C64B-A12D-0155C6CB424A}" srcOrd="5" destOrd="0" presId="urn:microsoft.com/office/officeart/2005/8/layout/hChevron3"/>
    <dgm:cxn modelId="{D75A5BA6-56E3-5548-B52A-151B586190A3}" type="presParOf" srcId="{C2FED8F6-C19F-BA48-89D7-E5C3D6BD6CBA}" destId="{F70CA957-E879-6648-8027-827E62A8FB26}" srcOrd="6" destOrd="0" presId="urn:microsoft.com/office/officeart/2005/8/layout/hChevron3"/>
    <dgm:cxn modelId="{7766DE8D-4ECC-CD4A-A5E0-AA20F40D84CA}" type="presParOf" srcId="{C2FED8F6-C19F-BA48-89D7-E5C3D6BD6CBA}" destId="{4BD946ED-0AAD-004B-A929-B61662B498D6}" srcOrd="7" destOrd="0" presId="urn:microsoft.com/office/officeart/2005/8/layout/hChevron3"/>
    <dgm:cxn modelId="{3D1C9839-D999-D948-9C38-08FC02D77901}" type="presParOf" srcId="{C2FED8F6-C19F-BA48-89D7-E5C3D6BD6CBA}" destId="{74586570-5B61-5C47-AB3F-1F9A1D1BB463}" srcOrd="8"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7F9D194-819C-44C5-A45B-3FDED94D6F95}"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D0BC8193-455B-4716-8C33-24F34EBC8BCF}">
      <dgm:prSet/>
      <dgm:spPr/>
      <dgm:t>
        <a:bodyPr/>
        <a:lstStyle/>
        <a:p>
          <a:r>
            <a:rPr lang="en-US" dirty="0"/>
            <a:t>Be entered into the School Activities Reporting System (SARS = </a:t>
          </a:r>
          <a:r>
            <a:rPr lang="en-US" dirty="0" err="1"/>
            <a:t>PlanetHS</a:t>
          </a:r>
          <a:r>
            <a:rPr lang="en-US" dirty="0"/>
            <a:t>/Big Teams) </a:t>
          </a:r>
        </a:p>
      </dgm:t>
    </dgm:pt>
    <dgm:pt modelId="{7A62E3A4-4614-4EAB-A549-A58000BD2C69}" type="parTrans" cxnId="{B274A533-311E-415F-8D76-630949BE81CF}">
      <dgm:prSet/>
      <dgm:spPr/>
      <dgm:t>
        <a:bodyPr/>
        <a:lstStyle/>
        <a:p>
          <a:endParaRPr lang="en-US"/>
        </a:p>
      </dgm:t>
    </dgm:pt>
    <dgm:pt modelId="{09D97F51-B85E-4F28-969C-FADD56FEBCFD}" type="sibTrans" cxnId="{B274A533-311E-415F-8D76-630949BE81CF}">
      <dgm:prSet/>
      <dgm:spPr/>
      <dgm:t>
        <a:bodyPr/>
        <a:lstStyle/>
        <a:p>
          <a:endParaRPr lang="en-US"/>
        </a:p>
      </dgm:t>
    </dgm:pt>
    <dgm:pt modelId="{56A646DA-D198-46E2-9F25-90B7240DCE02}">
      <dgm:prSet/>
      <dgm:spPr/>
      <dgm:t>
        <a:bodyPr/>
        <a:lstStyle/>
        <a:p>
          <a:r>
            <a:rPr lang="en-US" dirty="0"/>
            <a:t>Same requirements as students who attended or participated for your school last year</a:t>
          </a:r>
        </a:p>
      </dgm:t>
    </dgm:pt>
    <dgm:pt modelId="{43FD93E2-F5EA-458D-BBA5-8834BE076BE8}" type="parTrans" cxnId="{F09DF5BB-0A62-483D-A95A-71DFB57F0888}">
      <dgm:prSet/>
      <dgm:spPr/>
      <dgm:t>
        <a:bodyPr/>
        <a:lstStyle/>
        <a:p>
          <a:endParaRPr lang="en-US"/>
        </a:p>
      </dgm:t>
    </dgm:pt>
    <dgm:pt modelId="{07A852D8-6CC2-40E9-A86F-F48FFF1E6804}" type="sibTrans" cxnId="{F09DF5BB-0A62-483D-A95A-71DFB57F0888}">
      <dgm:prSet/>
      <dgm:spPr/>
      <dgm:t>
        <a:bodyPr/>
        <a:lstStyle/>
        <a:p>
          <a:endParaRPr lang="en-US"/>
        </a:p>
      </dgm:t>
    </dgm:pt>
    <dgm:pt modelId="{6A373829-29DD-1242-8FB3-36E53FBD420C}" type="pres">
      <dgm:prSet presAssocID="{67F9D194-819C-44C5-A45B-3FDED94D6F95}" presName="linear" presStyleCnt="0">
        <dgm:presLayoutVars>
          <dgm:animLvl val="lvl"/>
          <dgm:resizeHandles val="exact"/>
        </dgm:presLayoutVars>
      </dgm:prSet>
      <dgm:spPr/>
    </dgm:pt>
    <dgm:pt modelId="{7D26389D-0759-0048-9F9B-78227E8B16E9}" type="pres">
      <dgm:prSet presAssocID="{D0BC8193-455B-4716-8C33-24F34EBC8BCF}" presName="parentText" presStyleLbl="node1" presStyleIdx="0" presStyleCnt="2">
        <dgm:presLayoutVars>
          <dgm:chMax val="0"/>
          <dgm:bulletEnabled val="1"/>
        </dgm:presLayoutVars>
      </dgm:prSet>
      <dgm:spPr/>
    </dgm:pt>
    <dgm:pt modelId="{28694891-3875-3D45-BABD-C1CA3F699F52}" type="pres">
      <dgm:prSet presAssocID="{09D97F51-B85E-4F28-969C-FADD56FEBCFD}" presName="spacer" presStyleCnt="0"/>
      <dgm:spPr/>
    </dgm:pt>
    <dgm:pt modelId="{F04C2B5D-A6C3-6649-9CC7-5D445E828F6D}" type="pres">
      <dgm:prSet presAssocID="{56A646DA-D198-46E2-9F25-90B7240DCE02}" presName="parentText" presStyleLbl="node1" presStyleIdx="1" presStyleCnt="2">
        <dgm:presLayoutVars>
          <dgm:chMax val="0"/>
          <dgm:bulletEnabled val="1"/>
        </dgm:presLayoutVars>
      </dgm:prSet>
      <dgm:spPr/>
    </dgm:pt>
  </dgm:ptLst>
  <dgm:cxnLst>
    <dgm:cxn modelId="{90245902-AF35-4142-B246-8C2AC609E2AF}" type="presOf" srcId="{56A646DA-D198-46E2-9F25-90B7240DCE02}" destId="{F04C2B5D-A6C3-6649-9CC7-5D445E828F6D}" srcOrd="0" destOrd="0" presId="urn:microsoft.com/office/officeart/2005/8/layout/vList2"/>
    <dgm:cxn modelId="{B274A533-311E-415F-8D76-630949BE81CF}" srcId="{67F9D194-819C-44C5-A45B-3FDED94D6F95}" destId="{D0BC8193-455B-4716-8C33-24F34EBC8BCF}" srcOrd="0" destOrd="0" parTransId="{7A62E3A4-4614-4EAB-A549-A58000BD2C69}" sibTransId="{09D97F51-B85E-4F28-969C-FADD56FEBCFD}"/>
    <dgm:cxn modelId="{8B39DD44-559A-6141-8EA5-3C7743D4569E}" type="presOf" srcId="{67F9D194-819C-44C5-A45B-3FDED94D6F95}" destId="{6A373829-29DD-1242-8FB3-36E53FBD420C}" srcOrd="0" destOrd="0" presId="urn:microsoft.com/office/officeart/2005/8/layout/vList2"/>
    <dgm:cxn modelId="{F09DF5BB-0A62-483D-A95A-71DFB57F0888}" srcId="{67F9D194-819C-44C5-A45B-3FDED94D6F95}" destId="{56A646DA-D198-46E2-9F25-90B7240DCE02}" srcOrd="1" destOrd="0" parTransId="{43FD93E2-F5EA-458D-BBA5-8834BE076BE8}" sibTransId="{07A852D8-6CC2-40E9-A86F-F48FFF1E6804}"/>
    <dgm:cxn modelId="{276C93CD-2AB1-B14D-9841-043CF9FFA6C9}" type="presOf" srcId="{D0BC8193-455B-4716-8C33-24F34EBC8BCF}" destId="{7D26389D-0759-0048-9F9B-78227E8B16E9}" srcOrd="0" destOrd="0" presId="urn:microsoft.com/office/officeart/2005/8/layout/vList2"/>
    <dgm:cxn modelId="{672804A9-D06D-F947-98F8-F726654B4CA5}" type="presParOf" srcId="{6A373829-29DD-1242-8FB3-36E53FBD420C}" destId="{7D26389D-0759-0048-9F9B-78227E8B16E9}" srcOrd="0" destOrd="0" presId="urn:microsoft.com/office/officeart/2005/8/layout/vList2"/>
    <dgm:cxn modelId="{AEE3AFFF-F7F6-D24F-B1A3-364CE0E9CE2F}" type="presParOf" srcId="{6A373829-29DD-1242-8FB3-36E53FBD420C}" destId="{28694891-3875-3D45-BABD-C1CA3F699F52}" srcOrd="1" destOrd="0" presId="urn:microsoft.com/office/officeart/2005/8/layout/vList2"/>
    <dgm:cxn modelId="{F4F7AC11-02D0-C749-8659-FFFAFE888267}" type="presParOf" srcId="{6A373829-29DD-1242-8FB3-36E53FBD420C}" destId="{F04C2B5D-A6C3-6649-9CC7-5D445E828F6D}"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1A44F7C-F491-49EF-9F47-2915E6029E82}" type="doc">
      <dgm:prSet loTypeId="urn:microsoft.com/office/officeart/2018/5/layout/CenteredIconLabelDescriptionList" loCatId="icon" qsTypeId="urn:microsoft.com/office/officeart/2005/8/quickstyle/simple1" qsCatId="simple" csTypeId="urn:microsoft.com/office/officeart/2018/5/colors/Iconchunking_neutralbg_colorful5" csCatId="colorful" phldr="1"/>
      <dgm:spPr/>
      <dgm:t>
        <a:bodyPr/>
        <a:lstStyle/>
        <a:p>
          <a:endParaRPr lang="en-US"/>
        </a:p>
      </dgm:t>
    </dgm:pt>
    <dgm:pt modelId="{2E6FE927-35FB-4357-AF3A-746A08DC5E70}">
      <dgm:prSet/>
      <dgm:spPr/>
      <dgm:t>
        <a:bodyPr/>
        <a:lstStyle/>
        <a:p>
          <a:pPr>
            <a:defRPr b="1"/>
          </a:pPr>
          <a:r>
            <a:rPr lang="en-US"/>
            <a:t>Student Eligibility</a:t>
          </a:r>
        </a:p>
      </dgm:t>
    </dgm:pt>
    <dgm:pt modelId="{E276B5AF-47A2-403D-924B-07D5AEA3EED6}" type="parTrans" cxnId="{F28ACE9A-8193-4567-867E-884104278FAB}">
      <dgm:prSet/>
      <dgm:spPr/>
      <dgm:t>
        <a:bodyPr/>
        <a:lstStyle/>
        <a:p>
          <a:endParaRPr lang="en-US"/>
        </a:p>
      </dgm:t>
    </dgm:pt>
    <dgm:pt modelId="{FEED3CC3-D639-4A36-B66C-BB46CD18072D}" type="sibTrans" cxnId="{F28ACE9A-8193-4567-867E-884104278FAB}">
      <dgm:prSet/>
      <dgm:spPr/>
      <dgm:t>
        <a:bodyPr/>
        <a:lstStyle/>
        <a:p>
          <a:endParaRPr lang="en-US"/>
        </a:p>
      </dgm:t>
    </dgm:pt>
    <dgm:pt modelId="{BF6810B8-3AAE-454B-9A09-EE4344A62D88}">
      <dgm:prSet/>
      <dgm:spPr/>
      <dgm:t>
        <a:bodyPr/>
        <a:lstStyle/>
        <a:p>
          <a:r>
            <a:rPr lang="en-US"/>
            <a:t>Academics</a:t>
          </a:r>
        </a:p>
      </dgm:t>
    </dgm:pt>
    <dgm:pt modelId="{D3E1735B-1341-419A-82AA-9E9AE6B439AA}" type="parTrans" cxnId="{415A456F-8D37-4A0A-94FA-D8E42C6D6F11}">
      <dgm:prSet/>
      <dgm:spPr/>
      <dgm:t>
        <a:bodyPr/>
        <a:lstStyle/>
        <a:p>
          <a:endParaRPr lang="en-US"/>
        </a:p>
      </dgm:t>
    </dgm:pt>
    <dgm:pt modelId="{00C43482-C822-4D83-AFC0-D29D94F895C6}" type="sibTrans" cxnId="{415A456F-8D37-4A0A-94FA-D8E42C6D6F11}">
      <dgm:prSet/>
      <dgm:spPr/>
      <dgm:t>
        <a:bodyPr/>
        <a:lstStyle/>
        <a:p>
          <a:endParaRPr lang="en-US"/>
        </a:p>
      </dgm:t>
    </dgm:pt>
    <dgm:pt modelId="{FA5449B9-30CE-4870-91AB-3DE1445D2A11}">
      <dgm:prSet/>
      <dgm:spPr/>
      <dgm:t>
        <a:bodyPr/>
        <a:lstStyle/>
        <a:p>
          <a:r>
            <a:rPr lang="en-US"/>
            <a:t>Age </a:t>
          </a:r>
        </a:p>
      </dgm:t>
    </dgm:pt>
    <dgm:pt modelId="{41A8B352-BBBC-4A31-A4C2-D649D385BB21}" type="parTrans" cxnId="{945859EA-7141-4DDA-9546-A1EA86A05F57}">
      <dgm:prSet/>
      <dgm:spPr/>
      <dgm:t>
        <a:bodyPr/>
        <a:lstStyle/>
        <a:p>
          <a:endParaRPr lang="en-US"/>
        </a:p>
      </dgm:t>
    </dgm:pt>
    <dgm:pt modelId="{522C4F90-5347-4262-AFE5-51D8EC5D3503}" type="sibTrans" cxnId="{945859EA-7141-4DDA-9546-A1EA86A05F57}">
      <dgm:prSet/>
      <dgm:spPr/>
      <dgm:t>
        <a:bodyPr/>
        <a:lstStyle/>
        <a:p>
          <a:endParaRPr lang="en-US"/>
        </a:p>
      </dgm:t>
    </dgm:pt>
    <dgm:pt modelId="{186AD2D5-6B8B-4C18-B958-412EA1D4BDFD}">
      <dgm:prSet/>
      <dgm:spPr/>
      <dgm:t>
        <a:bodyPr/>
        <a:lstStyle/>
        <a:p>
          <a:r>
            <a:rPr lang="en-US"/>
            <a:t>Maximum Participation</a:t>
          </a:r>
        </a:p>
      </dgm:t>
    </dgm:pt>
    <dgm:pt modelId="{4295DED6-D12B-4058-93F0-0415D9A7F434}" type="parTrans" cxnId="{2D3CC645-A889-4AA5-A9F3-3B17AFECDB39}">
      <dgm:prSet/>
      <dgm:spPr/>
      <dgm:t>
        <a:bodyPr/>
        <a:lstStyle/>
        <a:p>
          <a:endParaRPr lang="en-US"/>
        </a:p>
      </dgm:t>
    </dgm:pt>
    <dgm:pt modelId="{5A8CC16D-E623-43D3-A8E3-55DA662D808B}" type="sibTrans" cxnId="{2D3CC645-A889-4AA5-A9F3-3B17AFECDB39}">
      <dgm:prSet/>
      <dgm:spPr/>
      <dgm:t>
        <a:bodyPr/>
        <a:lstStyle/>
        <a:p>
          <a:endParaRPr lang="en-US"/>
        </a:p>
      </dgm:t>
    </dgm:pt>
    <dgm:pt modelId="{20FF4F86-777D-4F7C-8FA6-9901926833C3}">
      <dgm:prSet/>
      <dgm:spPr/>
      <dgm:t>
        <a:bodyPr/>
        <a:lstStyle/>
        <a:p>
          <a:pPr>
            <a:defRPr b="1"/>
          </a:pPr>
          <a:r>
            <a:rPr lang="en-US"/>
            <a:t>Transfers</a:t>
          </a:r>
        </a:p>
      </dgm:t>
    </dgm:pt>
    <dgm:pt modelId="{22824B6D-0BE2-4219-9B3C-4D6B67DA05CD}" type="parTrans" cxnId="{030A58DB-BBD1-409D-8881-3CDCBAA6A25F}">
      <dgm:prSet/>
      <dgm:spPr/>
      <dgm:t>
        <a:bodyPr/>
        <a:lstStyle/>
        <a:p>
          <a:endParaRPr lang="en-US"/>
        </a:p>
      </dgm:t>
    </dgm:pt>
    <dgm:pt modelId="{856822DF-988C-4F90-ADFF-5FD1F3168202}" type="sibTrans" cxnId="{030A58DB-BBD1-409D-8881-3CDCBAA6A25F}">
      <dgm:prSet/>
      <dgm:spPr/>
      <dgm:t>
        <a:bodyPr/>
        <a:lstStyle/>
        <a:p>
          <a:endParaRPr lang="en-US"/>
        </a:p>
      </dgm:t>
    </dgm:pt>
    <dgm:pt modelId="{72038006-87D0-4A23-82FF-10BCF4D26740}" type="pres">
      <dgm:prSet presAssocID="{81A44F7C-F491-49EF-9F47-2915E6029E82}" presName="root" presStyleCnt="0">
        <dgm:presLayoutVars>
          <dgm:dir/>
          <dgm:resizeHandles val="exact"/>
        </dgm:presLayoutVars>
      </dgm:prSet>
      <dgm:spPr/>
    </dgm:pt>
    <dgm:pt modelId="{63F634B1-4D61-412E-88AC-7AF0A69F5666}" type="pres">
      <dgm:prSet presAssocID="{2E6FE927-35FB-4357-AF3A-746A08DC5E70}" presName="compNode" presStyleCnt="0"/>
      <dgm:spPr/>
    </dgm:pt>
    <dgm:pt modelId="{84808568-A086-4308-8B17-7D9DA80392C8}" type="pres">
      <dgm:prSet presAssocID="{2E6FE927-35FB-4357-AF3A-746A08DC5E70}"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oks"/>
        </a:ext>
      </dgm:extLst>
    </dgm:pt>
    <dgm:pt modelId="{B2B45E8E-28C7-48E5-AE2E-399CD5B78F84}" type="pres">
      <dgm:prSet presAssocID="{2E6FE927-35FB-4357-AF3A-746A08DC5E70}" presName="iconSpace" presStyleCnt="0"/>
      <dgm:spPr/>
    </dgm:pt>
    <dgm:pt modelId="{859906D4-6DEC-429D-8976-121276B7A665}" type="pres">
      <dgm:prSet presAssocID="{2E6FE927-35FB-4357-AF3A-746A08DC5E70}" presName="parTx" presStyleLbl="revTx" presStyleIdx="0" presStyleCnt="4">
        <dgm:presLayoutVars>
          <dgm:chMax val="0"/>
          <dgm:chPref val="0"/>
        </dgm:presLayoutVars>
      </dgm:prSet>
      <dgm:spPr/>
    </dgm:pt>
    <dgm:pt modelId="{CD6B2255-CED1-4073-9405-A83E4D9D1739}" type="pres">
      <dgm:prSet presAssocID="{2E6FE927-35FB-4357-AF3A-746A08DC5E70}" presName="txSpace" presStyleCnt="0"/>
      <dgm:spPr/>
    </dgm:pt>
    <dgm:pt modelId="{A56A8797-94F2-4905-A8EF-1DF385B144A1}" type="pres">
      <dgm:prSet presAssocID="{2E6FE927-35FB-4357-AF3A-746A08DC5E70}" presName="desTx" presStyleLbl="revTx" presStyleIdx="1" presStyleCnt="4">
        <dgm:presLayoutVars/>
      </dgm:prSet>
      <dgm:spPr/>
    </dgm:pt>
    <dgm:pt modelId="{A115083C-D8F6-4FC2-A312-39E91993CADD}" type="pres">
      <dgm:prSet presAssocID="{FEED3CC3-D639-4A36-B66C-BB46CD18072D}" presName="sibTrans" presStyleCnt="0"/>
      <dgm:spPr/>
    </dgm:pt>
    <dgm:pt modelId="{01B478F7-507A-47EE-A584-494210D506BD}" type="pres">
      <dgm:prSet presAssocID="{20FF4F86-777D-4F7C-8FA6-9901926833C3}" presName="compNode" presStyleCnt="0"/>
      <dgm:spPr/>
    </dgm:pt>
    <dgm:pt modelId="{10419744-C350-4635-AC9B-9A4329196280}" type="pres">
      <dgm:prSet presAssocID="{20FF4F86-777D-4F7C-8FA6-9901926833C3}"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ruck"/>
        </a:ext>
      </dgm:extLst>
    </dgm:pt>
    <dgm:pt modelId="{61F22870-9D68-45EB-B2D5-4F3957B2A9ED}" type="pres">
      <dgm:prSet presAssocID="{20FF4F86-777D-4F7C-8FA6-9901926833C3}" presName="iconSpace" presStyleCnt="0"/>
      <dgm:spPr/>
    </dgm:pt>
    <dgm:pt modelId="{35AA63E2-DEDC-400A-A60C-1F560946F086}" type="pres">
      <dgm:prSet presAssocID="{20FF4F86-777D-4F7C-8FA6-9901926833C3}" presName="parTx" presStyleLbl="revTx" presStyleIdx="2" presStyleCnt="4">
        <dgm:presLayoutVars>
          <dgm:chMax val="0"/>
          <dgm:chPref val="0"/>
        </dgm:presLayoutVars>
      </dgm:prSet>
      <dgm:spPr/>
    </dgm:pt>
    <dgm:pt modelId="{FBC7CA68-F927-4E8D-B168-9A929C36D709}" type="pres">
      <dgm:prSet presAssocID="{20FF4F86-777D-4F7C-8FA6-9901926833C3}" presName="txSpace" presStyleCnt="0"/>
      <dgm:spPr/>
    </dgm:pt>
    <dgm:pt modelId="{0456193B-A0AD-41F1-A4B2-85FA78BD63D8}" type="pres">
      <dgm:prSet presAssocID="{20FF4F86-777D-4F7C-8FA6-9901926833C3}" presName="desTx" presStyleLbl="revTx" presStyleIdx="3" presStyleCnt="4">
        <dgm:presLayoutVars/>
      </dgm:prSet>
      <dgm:spPr/>
    </dgm:pt>
  </dgm:ptLst>
  <dgm:cxnLst>
    <dgm:cxn modelId="{412DEC01-41C2-4530-A865-862B451516F0}" type="presOf" srcId="{20FF4F86-777D-4F7C-8FA6-9901926833C3}" destId="{35AA63E2-DEDC-400A-A60C-1F560946F086}" srcOrd="0" destOrd="0" presId="urn:microsoft.com/office/officeart/2018/5/layout/CenteredIconLabelDescriptionList"/>
    <dgm:cxn modelId="{2D3CC645-A889-4AA5-A9F3-3B17AFECDB39}" srcId="{2E6FE927-35FB-4357-AF3A-746A08DC5E70}" destId="{186AD2D5-6B8B-4C18-B958-412EA1D4BDFD}" srcOrd="2" destOrd="0" parTransId="{4295DED6-D12B-4058-93F0-0415D9A7F434}" sibTransId="{5A8CC16D-E623-43D3-A8E3-55DA662D808B}"/>
    <dgm:cxn modelId="{415A456F-8D37-4A0A-94FA-D8E42C6D6F11}" srcId="{2E6FE927-35FB-4357-AF3A-746A08DC5E70}" destId="{BF6810B8-3AAE-454B-9A09-EE4344A62D88}" srcOrd="0" destOrd="0" parTransId="{D3E1735B-1341-419A-82AA-9E9AE6B439AA}" sibTransId="{00C43482-C822-4D83-AFC0-D29D94F895C6}"/>
    <dgm:cxn modelId="{9EBA827A-A890-4720-875C-F6FD1EC9CB98}" type="presOf" srcId="{2E6FE927-35FB-4357-AF3A-746A08DC5E70}" destId="{859906D4-6DEC-429D-8976-121276B7A665}" srcOrd="0" destOrd="0" presId="urn:microsoft.com/office/officeart/2018/5/layout/CenteredIconLabelDescriptionList"/>
    <dgm:cxn modelId="{275DB685-4E9D-41F9-809C-6779AC113AB6}" type="presOf" srcId="{81A44F7C-F491-49EF-9F47-2915E6029E82}" destId="{72038006-87D0-4A23-82FF-10BCF4D26740}" srcOrd="0" destOrd="0" presId="urn:microsoft.com/office/officeart/2018/5/layout/CenteredIconLabelDescriptionList"/>
    <dgm:cxn modelId="{537DA498-D37E-4981-BB3A-A90DF0D0820E}" type="presOf" srcId="{FA5449B9-30CE-4870-91AB-3DE1445D2A11}" destId="{A56A8797-94F2-4905-A8EF-1DF385B144A1}" srcOrd="0" destOrd="1" presId="urn:microsoft.com/office/officeart/2018/5/layout/CenteredIconLabelDescriptionList"/>
    <dgm:cxn modelId="{F28ACE9A-8193-4567-867E-884104278FAB}" srcId="{81A44F7C-F491-49EF-9F47-2915E6029E82}" destId="{2E6FE927-35FB-4357-AF3A-746A08DC5E70}" srcOrd="0" destOrd="0" parTransId="{E276B5AF-47A2-403D-924B-07D5AEA3EED6}" sibTransId="{FEED3CC3-D639-4A36-B66C-BB46CD18072D}"/>
    <dgm:cxn modelId="{DE6B9ED2-94D7-4658-84CE-DE4390CDDFD9}" type="presOf" srcId="{BF6810B8-3AAE-454B-9A09-EE4344A62D88}" destId="{A56A8797-94F2-4905-A8EF-1DF385B144A1}" srcOrd="0" destOrd="0" presId="urn:microsoft.com/office/officeart/2018/5/layout/CenteredIconLabelDescriptionList"/>
    <dgm:cxn modelId="{F4C0C8D5-C539-4728-8814-0D07163CFFCA}" type="presOf" srcId="{186AD2D5-6B8B-4C18-B958-412EA1D4BDFD}" destId="{A56A8797-94F2-4905-A8EF-1DF385B144A1}" srcOrd="0" destOrd="2" presId="urn:microsoft.com/office/officeart/2018/5/layout/CenteredIconLabelDescriptionList"/>
    <dgm:cxn modelId="{030A58DB-BBD1-409D-8881-3CDCBAA6A25F}" srcId="{81A44F7C-F491-49EF-9F47-2915E6029E82}" destId="{20FF4F86-777D-4F7C-8FA6-9901926833C3}" srcOrd="1" destOrd="0" parTransId="{22824B6D-0BE2-4219-9B3C-4D6B67DA05CD}" sibTransId="{856822DF-988C-4F90-ADFF-5FD1F3168202}"/>
    <dgm:cxn modelId="{945859EA-7141-4DDA-9546-A1EA86A05F57}" srcId="{2E6FE927-35FB-4357-AF3A-746A08DC5E70}" destId="{FA5449B9-30CE-4870-91AB-3DE1445D2A11}" srcOrd="1" destOrd="0" parTransId="{41A8B352-BBBC-4A31-A4C2-D649D385BB21}" sibTransId="{522C4F90-5347-4262-AFE5-51D8EC5D3503}"/>
    <dgm:cxn modelId="{5D7339D6-6D2E-4A0A-91F2-E37C0AC64A62}" type="presParOf" srcId="{72038006-87D0-4A23-82FF-10BCF4D26740}" destId="{63F634B1-4D61-412E-88AC-7AF0A69F5666}" srcOrd="0" destOrd="0" presId="urn:microsoft.com/office/officeart/2018/5/layout/CenteredIconLabelDescriptionList"/>
    <dgm:cxn modelId="{6F5EF4D5-8256-4195-82B1-7ABCDA304EC8}" type="presParOf" srcId="{63F634B1-4D61-412E-88AC-7AF0A69F5666}" destId="{84808568-A086-4308-8B17-7D9DA80392C8}" srcOrd="0" destOrd="0" presId="urn:microsoft.com/office/officeart/2018/5/layout/CenteredIconLabelDescriptionList"/>
    <dgm:cxn modelId="{472C5B3D-B1DC-417F-835C-98518CE9DB7A}" type="presParOf" srcId="{63F634B1-4D61-412E-88AC-7AF0A69F5666}" destId="{B2B45E8E-28C7-48E5-AE2E-399CD5B78F84}" srcOrd="1" destOrd="0" presId="urn:microsoft.com/office/officeart/2018/5/layout/CenteredIconLabelDescriptionList"/>
    <dgm:cxn modelId="{B3A6D121-C825-4EF8-AC72-63C033BAFC70}" type="presParOf" srcId="{63F634B1-4D61-412E-88AC-7AF0A69F5666}" destId="{859906D4-6DEC-429D-8976-121276B7A665}" srcOrd="2" destOrd="0" presId="urn:microsoft.com/office/officeart/2018/5/layout/CenteredIconLabelDescriptionList"/>
    <dgm:cxn modelId="{E2A7BB17-5DFB-481A-BF5A-7B678DE23F14}" type="presParOf" srcId="{63F634B1-4D61-412E-88AC-7AF0A69F5666}" destId="{CD6B2255-CED1-4073-9405-A83E4D9D1739}" srcOrd="3" destOrd="0" presId="urn:microsoft.com/office/officeart/2018/5/layout/CenteredIconLabelDescriptionList"/>
    <dgm:cxn modelId="{48A959E1-3F41-476A-A491-AF88C3E0B3D6}" type="presParOf" srcId="{63F634B1-4D61-412E-88AC-7AF0A69F5666}" destId="{A56A8797-94F2-4905-A8EF-1DF385B144A1}" srcOrd="4" destOrd="0" presId="urn:microsoft.com/office/officeart/2018/5/layout/CenteredIconLabelDescriptionList"/>
    <dgm:cxn modelId="{0838214B-F8B3-4331-B3AB-5D3150773EC8}" type="presParOf" srcId="{72038006-87D0-4A23-82FF-10BCF4D26740}" destId="{A115083C-D8F6-4FC2-A312-39E91993CADD}" srcOrd="1" destOrd="0" presId="urn:microsoft.com/office/officeart/2018/5/layout/CenteredIconLabelDescriptionList"/>
    <dgm:cxn modelId="{A631171B-6362-4544-A658-3C6E3FA2FC69}" type="presParOf" srcId="{72038006-87D0-4A23-82FF-10BCF4D26740}" destId="{01B478F7-507A-47EE-A584-494210D506BD}" srcOrd="2" destOrd="0" presId="urn:microsoft.com/office/officeart/2018/5/layout/CenteredIconLabelDescriptionList"/>
    <dgm:cxn modelId="{4DC1FD8E-E586-4827-AEF2-96A096DA9385}" type="presParOf" srcId="{01B478F7-507A-47EE-A584-494210D506BD}" destId="{10419744-C350-4635-AC9B-9A4329196280}" srcOrd="0" destOrd="0" presId="urn:microsoft.com/office/officeart/2018/5/layout/CenteredIconLabelDescriptionList"/>
    <dgm:cxn modelId="{384007B1-9128-4DA5-8C6E-D174A9635216}" type="presParOf" srcId="{01B478F7-507A-47EE-A584-494210D506BD}" destId="{61F22870-9D68-45EB-B2D5-4F3957B2A9ED}" srcOrd="1" destOrd="0" presId="urn:microsoft.com/office/officeart/2018/5/layout/CenteredIconLabelDescriptionList"/>
    <dgm:cxn modelId="{9D0BF971-33F5-4D98-BADE-122B65E6FC47}" type="presParOf" srcId="{01B478F7-507A-47EE-A584-494210D506BD}" destId="{35AA63E2-DEDC-400A-A60C-1F560946F086}" srcOrd="2" destOrd="0" presId="urn:microsoft.com/office/officeart/2018/5/layout/CenteredIconLabelDescriptionList"/>
    <dgm:cxn modelId="{08B8D4B6-AF69-49F1-B258-8EBEA08CF35F}" type="presParOf" srcId="{01B478F7-507A-47EE-A584-494210D506BD}" destId="{FBC7CA68-F927-4E8D-B168-9A929C36D709}" srcOrd="3" destOrd="0" presId="urn:microsoft.com/office/officeart/2018/5/layout/CenteredIconLabelDescriptionList"/>
    <dgm:cxn modelId="{67956832-9280-4E14-981F-164B4939C163}" type="presParOf" srcId="{01B478F7-507A-47EE-A584-494210D506BD}" destId="{0456193B-A0AD-41F1-A4B2-85FA78BD63D8}"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8EA5AA4-BD19-47CA-BBDE-7DBB6300B2D8}"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031FBBE5-D572-4D32-BE7C-7379723CD805}">
      <dgm:prSet/>
      <dgm:spPr/>
      <dgm:t>
        <a:bodyPr/>
        <a:lstStyle/>
        <a:p>
          <a:r>
            <a:rPr lang="en-US"/>
            <a:t>Alternative Education</a:t>
          </a:r>
        </a:p>
      </dgm:t>
    </dgm:pt>
    <dgm:pt modelId="{939021E8-12BF-4B48-BAD8-8D1F24E6F49A}" type="parTrans" cxnId="{D0A62B06-6F12-4550-AA92-5AD51A89043C}">
      <dgm:prSet/>
      <dgm:spPr/>
      <dgm:t>
        <a:bodyPr/>
        <a:lstStyle/>
        <a:p>
          <a:endParaRPr lang="en-US"/>
        </a:p>
      </dgm:t>
    </dgm:pt>
    <dgm:pt modelId="{8870322D-D625-4981-872D-D45B03397D21}" type="sibTrans" cxnId="{D0A62B06-6F12-4550-AA92-5AD51A89043C}">
      <dgm:prSet/>
      <dgm:spPr/>
      <dgm:t>
        <a:bodyPr/>
        <a:lstStyle/>
        <a:p>
          <a:endParaRPr lang="en-US"/>
        </a:p>
      </dgm:t>
    </dgm:pt>
    <dgm:pt modelId="{326D5CEE-7000-40D6-ABFB-FA9D2D2580C9}">
      <dgm:prSet/>
      <dgm:spPr/>
      <dgm:t>
        <a:bodyPr/>
        <a:lstStyle/>
        <a:p>
          <a:r>
            <a:rPr lang="en-US"/>
            <a:t>Reporting Schedules and Scores</a:t>
          </a:r>
        </a:p>
      </dgm:t>
    </dgm:pt>
    <dgm:pt modelId="{43B1A299-80C5-4ED5-8BAD-3A61255D25E9}" type="parTrans" cxnId="{8DA897EE-1A0B-4F9C-841C-27E33B7DCC80}">
      <dgm:prSet/>
      <dgm:spPr/>
      <dgm:t>
        <a:bodyPr/>
        <a:lstStyle/>
        <a:p>
          <a:endParaRPr lang="en-US"/>
        </a:p>
      </dgm:t>
    </dgm:pt>
    <dgm:pt modelId="{C3A7FF5A-1A9E-48B0-8FF5-26B287A7AF5E}" type="sibTrans" cxnId="{8DA897EE-1A0B-4F9C-841C-27E33B7DCC80}">
      <dgm:prSet/>
      <dgm:spPr/>
      <dgm:t>
        <a:bodyPr/>
        <a:lstStyle/>
        <a:p>
          <a:endParaRPr lang="en-US"/>
        </a:p>
      </dgm:t>
    </dgm:pt>
    <dgm:pt modelId="{4A6FDDC0-A1D2-441A-892F-9AD981222C94}">
      <dgm:prSet/>
      <dgm:spPr/>
      <dgm:t>
        <a:bodyPr/>
        <a:lstStyle/>
        <a:p>
          <a:r>
            <a:rPr lang="en-US"/>
            <a:t>Co-ops/MOA’s</a:t>
          </a:r>
        </a:p>
      </dgm:t>
    </dgm:pt>
    <dgm:pt modelId="{216D972C-5344-415E-9065-4EE41F5FC9CC}" type="parTrans" cxnId="{F4DE9D4F-73D4-4873-9154-6436D4D4F6E8}">
      <dgm:prSet/>
      <dgm:spPr/>
      <dgm:t>
        <a:bodyPr/>
        <a:lstStyle/>
        <a:p>
          <a:endParaRPr lang="en-US"/>
        </a:p>
      </dgm:t>
    </dgm:pt>
    <dgm:pt modelId="{6125CD7C-0DA1-4923-9190-E735F8064522}" type="sibTrans" cxnId="{F4DE9D4F-73D4-4873-9154-6436D4D4F6E8}">
      <dgm:prSet/>
      <dgm:spPr/>
      <dgm:t>
        <a:bodyPr/>
        <a:lstStyle/>
        <a:p>
          <a:endParaRPr lang="en-US"/>
        </a:p>
      </dgm:t>
    </dgm:pt>
    <dgm:pt modelId="{890C32E3-F11A-46DB-831E-F0E1560D0895}" type="pres">
      <dgm:prSet presAssocID="{28EA5AA4-BD19-47CA-BBDE-7DBB6300B2D8}" presName="root" presStyleCnt="0">
        <dgm:presLayoutVars>
          <dgm:dir/>
          <dgm:resizeHandles val="exact"/>
        </dgm:presLayoutVars>
      </dgm:prSet>
      <dgm:spPr/>
    </dgm:pt>
    <dgm:pt modelId="{F2404F84-B880-40B8-8601-93B424307313}" type="pres">
      <dgm:prSet presAssocID="{031FBBE5-D572-4D32-BE7C-7379723CD805}" presName="compNode" presStyleCnt="0"/>
      <dgm:spPr/>
    </dgm:pt>
    <dgm:pt modelId="{2676BC6F-DBAF-481B-9397-A12BF9A63B2A}" type="pres">
      <dgm:prSet presAssocID="{031FBBE5-D572-4D32-BE7C-7379723CD805}" presName="bgRect" presStyleLbl="bgShp" presStyleIdx="0" presStyleCnt="3"/>
      <dgm:spPr/>
    </dgm:pt>
    <dgm:pt modelId="{61888F78-0B00-43D0-A781-08AEFB3FA902}" type="pres">
      <dgm:prSet presAssocID="{031FBBE5-D572-4D32-BE7C-7379723CD80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oks"/>
        </a:ext>
      </dgm:extLst>
    </dgm:pt>
    <dgm:pt modelId="{1AE2EDF9-83A3-46D6-815A-4B6A02B9044A}" type="pres">
      <dgm:prSet presAssocID="{031FBBE5-D572-4D32-BE7C-7379723CD805}" presName="spaceRect" presStyleCnt="0"/>
      <dgm:spPr/>
    </dgm:pt>
    <dgm:pt modelId="{B727EDFF-3ABB-47D9-86FB-124CFCAB175A}" type="pres">
      <dgm:prSet presAssocID="{031FBBE5-D572-4D32-BE7C-7379723CD805}" presName="parTx" presStyleLbl="revTx" presStyleIdx="0" presStyleCnt="3">
        <dgm:presLayoutVars>
          <dgm:chMax val="0"/>
          <dgm:chPref val="0"/>
        </dgm:presLayoutVars>
      </dgm:prSet>
      <dgm:spPr/>
    </dgm:pt>
    <dgm:pt modelId="{6F2518CA-AF88-47F7-AF78-7113B774BE38}" type="pres">
      <dgm:prSet presAssocID="{8870322D-D625-4981-872D-D45B03397D21}" presName="sibTrans" presStyleCnt="0"/>
      <dgm:spPr/>
    </dgm:pt>
    <dgm:pt modelId="{7A496B59-01F1-4E56-B5F4-FC6DDF76ED0F}" type="pres">
      <dgm:prSet presAssocID="{326D5CEE-7000-40D6-ABFB-FA9D2D2580C9}" presName="compNode" presStyleCnt="0"/>
      <dgm:spPr/>
    </dgm:pt>
    <dgm:pt modelId="{F931C631-15ED-421B-98FE-9ED23BC64589}" type="pres">
      <dgm:prSet presAssocID="{326D5CEE-7000-40D6-ABFB-FA9D2D2580C9}" presName="bgRect" presStyleLbl="bgShp" presStyleIdx="1" presStyleCnt="3"/>
      <dgm:spPr/>
    </dgm:pt>
    <dgm:pt modelId="{E2647E1B-CFA9-4909-AEE6-0D9509517F2E}" type="pres">
      <dgm:prSet presAssocID="{326D5CEE-7000-40D6-ABFB-FA9D2D2580C9}"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ar chart"/>
        </a:ext>
      </dgm:extLst>
    </dgm:pt>
    <dgm:pt modelId="{93702827-8953-45F1-A518-2F582F98E7D3}" type="pres">
      <dgm:prSet presAssocID="{326D5CEE-7000-40D6-ABFB-FA9D2D2580C9}" presName="spaceRect" presStyleCnt="0"/>
      <dgm:spPr/>
    </dgm:pt>
    <dgm:pt modelId="{D50ADD31-3479-4159-9E66-BF9E3423D8F2}" type="pres">
      <dgm:prSet presAssocID="{326D5CEE-7000-40D6-ABFB-FA9D2D2580C9}" presName="parTx" presStyleLbl="revTx" presStyleIdx="1" presStyleCnt="3">
        <dgm:presLayoutVars>
          <dgm:chMax val="0"/>
          <dgm:chPref val="0"/>
        </dgm:presLayoutVars>
      </dgm:prSet>
      <dgm:spPr/>
    </dgm:pt>
    <dgm:pt modelId="{DC2ABDDC-B814-4E40-8B76-A782D6F700E9}" type="pres">
      <dgm:prSet presAssocID="{C3A7FF5A-1A9E-48B0-8FF5-26B287A7AF5E}" presName="sibTrans" presStyleCnt="0"/>
      <dgm:spPr/>
    </dgm:pt>
    <dgm:pt modelId="{F8A3BD72-7205-4019-BB0C-72D842631850}" type="pres">
      <dgm:prSet presAssocID="{4A6FDDC0-A1D2-441A-892F-9AD981222C94}" presName="compNode" presStyleCnt="0"/>
      <dgm:spPr/>
    </dgm:pt>
    <dgm:pt modelId="{3309CEF1-C7FD-43A7-BF65-90698C6F2D36}" type="pres">
      <dgm:prSet presAssocID="{4A6FDDC0-A1D2-441A-892F-9AD981222C94}" presName="bgRect" presStyleLbl="bgShp" presStyleIdx="2" presStyleCnt="3"/>
      <dgm:spPr/>
    </dgm:pt>
    <dgm:pt modelId="{1AFE667F-B1E5-4F73-BDF2-93AA8BF93C34}" type="pres">
      <dgm:prSet presAssocID="{4A6FDDC0-A1D2-441A-892F-9AD981222C94}"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ears"/>
        </a:ext>
      </dgm:extLst>
    </dgm:pt>
    <dgm:pt modelId="{EAD009CD-EAF9-49D5-A331-CEFA9F552C52}" type="pres">
      <dgm:prSet presAssocID="{4A6FDDC0-A1D2-441A-892F-9AD981222C94}" presName="spaceRect" presStyleCnt="0"/>
      <dgm:spPr/>
    </dgm:pt>
    <dgm:pt modelId="{E3003607-D0D3-4740-8139-346BDA4113D0}" type="pres">
      <dgm:prSet presAssocID="{4A6FDDC0-A1D2-441A-892F-9AD981222C94}" presName="parTx" presStyleLbl="revTx" presStyleIdx="2" presStyleCnt="3">
        <dgm:presLayoutVars>
          <dgm:chMax val="0"/>
          <dgm:chPref val="0"/>
        </dgm:presLayoutVars>
      </dgm:prSet>
      <dgm:spPr/>
    </dgm:pt>
  </dgm:ptLst>
  <dgm:cxnLst>
    <dgm:cxn modelId="{D0A62B06-6F12-4550-AA92-5AD51A89043C}" srcId="{28EA5AA4-BD19-47CA-BBDE-7DBB6300B2D8}" destId="{031FBBE5-D572-4D32-BE7C-7379723CD805}" srcOrd="0" destOrd="0" parTransId="{939021E8-12BF-4B48-BAD8-8D1F24E6F49A}" sibTransId="{8870322D-D625-4981-872D-D45B03397D21}"/>
    <dgm:cxn modelId="{4DD5562C-87B8-4581-852A-66D943C41A0C}" type="presOf" srcId="{28EA5AA4-BD19-47CA-BBDE-7DBB6300B2D8}" destId="{890C32E3-F11A-46DB-831E-F0E1560D0895}" srcOrd="0" destOrd="0" presId="urn:microsoft.com/office/officeart/2018/2/layout/IconVerticalSolidList"/>
    <dgm:cxn modelId="{F4DE9D4F-73D4-4873-9154-6436D4D4F6E8}" srcId="{28EA5AA4-BD19-47CA-BBDE-7DBB6300B2D8}" destId="{4A6FDDC0-A1D2-441A-892F-9AD981222C94}" srcOrd="2" destOrd="0" parTransId="{216D972C-5344-415E-9065-4EE41F5FC9CC}" sibTransId="{6125CD7C-0DA1-4923-9190-E735F8064522}"/>
    <dgm:cxn modelId="{B91EBD60-CF4B-4C7E-87F0-FD6543AD813A}" type="presOf" srcId="{326D5CEE-7000-40D6-ABFB-FA9D2D2580C9}" destId="{D50ADD31-3479-4159-9E66-BF9E3423D8F2}" srcOrd="0" destOrd="0" presId="urn:microsoft.com/office/officeart/2018/2/layout/IconVerticalSolidList"/>
    <dgm:cxn modelId="{A835F2D7-358A-49DB-BC23-07B6F7BB062C}" type="presOf" srcId="{4A6FDDC0-A1D2-441A-892F-9AD981222C94}" destId="{E3003607-D0D3-4740-8139-346BDA4113D0}" srcOrd="0" destOrd="0" presId="urn:microsoft.com/office/officeart/2018/2/layout/IconVerticalSolidList"/>
    <dgm:cxn modelId="{8DA897EE-1A0B-4F9C-841C-27E33B7DCC80}" srcId="{28EA5AA4-BD19-47CA-BBDE-7DBB6300B2D8}" destId="{326D5CEE-7000-40D6-ABFB-FA9D2D2580C9}" srcOrd="1" destOrd="0" parTransId="{43B1A299-80C5-4ED5-8BAD-3A61255D25E9}" sibTransId="{C3A7FF5A-1A9E-48B0-8FF5-26B287A7AF5E}"/>
    <dgm:cxn modelId="{59F790F4-09F1-4C4A-AFD1-F2C5AEBEA195}" type="presOf" srcId="{031FBBE5-D572-4D32-BE7C-7379723CD805}" destId="{B727EDFF-3ABB-47D9-86FB-124CFCAB175A}" srcOrd="0" destOrd="0" presId="urn:microsoft.com/office/officeart/2018/2/layout/IconVerticalSolidList"/>
    <dgm:cxn modelId="{DA35ED8A-2A05-45F6-BE22-5456660D184D}" type="presParOf" srcId="{890C32E3-F11A-46DB-831E-F0E1560D0895}" destId="{F2404F84-B880-40B8-8601-93B424307313}" srcOrd="0" destOrd="0" presId="urn:microsoft.com/office/officeart/2018/2/layout/IconVerticalSolidList"/>
    <dgm:cxn modelId="{69E5F109-34F2-49EB-A7F2-90B5F714A368}" type="presParOf" srcId="{F2404F84-B880-40B8-8601-93B424307313}" destId="{2676BC6F-DBAF-481B-9397-A12BF9A63B2A}" srcOrd="0" destOrd="0" presId="urn:microsoft.com/office/officeart/2018/2/layout/IconVerticalSolidList"/>
    <dgm:cxn modelId="{0446F1C3-E19B-478E-A36E-B9E51CD6A1EF}" type="presParOf" srcId="{F2404F84-B880-40B8-8601-93B424307313}" destId="{61888F78-0B00-43D0-A781-08AEFB3FA902}" srcOrd="1" destOrd="0" presId="urn:microsoft.com/office/officeart/2018/2/layout/IconVerticalSolidList"/>
    <dgm:cxn modelId="{6D14BF1F-4091-4C04-978D-7EBDC4A97F57}" type="presParOf" srcId="{F2404F84-B880-40B8-8601-93B424307313}" destId="{1AE2EDF9-83A3-46D6-815A-4B6A02B9044A}" srcOrd="2" destOrd="0" presId="urn:microsoft.com/office/officeart/2018/2/layout/IconVerticalSolidList"/>
    <dgm:cxn modelId="{53C74C62-C9A5-4325-8BB6-DAD72D6F2472}" type="presParOf" srcId="{F2404F84-B880-40B8-8601-93B424307313}" destId="{B727EDFF-3ABB-47D9-86FB-124CFCAB175A}" srcOrd="3" destOrd="0" presId="urn:microsoft.com/office/officeart/2018/2/layout/IconVerticalSolidList"/>
    <dgm:cxn modelId="{F3B32000-D2A0-4CE6-9516-49E290E001AF}" type="presParOf" srcId="{890C32E3-F11A-46DB-831E-F0E1560D0895}" destId="{6F2518CA-AF88-47F7-AF78-7113B774BE38}" srcOrd="1" destOrd="0" presId="urn:microsoft.com/office/officeart/2018/2/layout/IconVerticalSolidList"/>
    <dgm:cxn modelId="{2D1230AD-F57A-4E49-9B2F-98E91A607BD6}" type="presParOf" srcId="{890C32E3-F11A-46DB-831E-F0E1560D0895}" destId="{7A496B59-01F1-4E56-B5F4-FC6DDF76ED0F}" srcOrd="2" destOrd="0" presId="urn:microsoft.com/office/officeart/2018/2/layout/IconVerticalSolidList"/>
    <dgm:cxn modelId="{162B50E0-E80E-4C2E-BF5F-70B2236DCA99}" type="presParOf" srcId="{7A496B59-01F1-4E56-B5F4-FC6DDF76ED0F}" destId="{F931C631-15ED-421B-98FE-9ED23BC64589}" srcOrd="0" destOrd="0" presId="urn:microsoft.com/office/officeart/2018/2/layout/IconVerticalSolidList"/>
    <dgm:cxn modelId="{878608A2-2FE0-42FE-8B9F-F1AEF26F4B26}" type="presParOf" srcId="{7A496B59-01F1-4E56-B5F4-FC6DDF76ED0F}" destId="{E2647E1B-CFA9-4909-AEE6-0D9509517F2E}" srcOrd="1" destOrd="0" presId="urn:microsoft.com/office/officeart/2018/2/layout/IconVerticalSolidList"/>
    <dgm:cxn modelId="{6918E704-8895-4988-B901-D8D084C8E200}" type="presParOf" srcId="{7A496B59-01F1-4E56-B5F4-FC6DDF76ED0F}" destId="{93702827-8953-45F1-A518-2F582F98E7D3}" srcOrd="2" destOrd="0" presId="urn:microsoft.com/office/officeart/2018/2/layout/IconVerticalSolidList"/>
    <dgm:cxn modelId="{AF778B8C-6172-413F-BDC4-D9BDAA28D912}" type="presParOf" srcId="{7A496B59-01F1-4E56-B5F4-FC6DDF76ED0F}" destId="{D50ADD31-3479-4159-9E66-BF9E3423D8F2}" srcOrd="3" destOrd="0" presId="urn:microsoft.com/office/officeart/2018/2/layout/IconVerticalSolidList"/>
    <dgm:cxn modelId="{701954D7-690C-46CC-A653-0C727A57A555}" type="presParOf" srcId="{890C32E3-F11A-46DB-831E-F0E1560D0895}" destId="{DC2ABDDC-B814-4E40-8B76-A782D6F700E9}" srcOrd="3" destOrd="0" presId="urn:microsoft.com/office/officeart/2018/2/layout/IconVerticalSolidList"/>
    <dgm:cxn modelId="{52FC713C-0021-4820-BF73-AA79385498DA}" type="presParOf" srcId="{890C32E3-F11A-46DB-831E-F0E1560D0895}" destId="{F8A3BD72-7205-4019-BB0C-72D842631850}" srcOrd="4" destOrd="0" presId="urn:microsoft.com/office/officeart/2018/2/layout/IconVerticalSolidList"/>
    <dgm:cxn modelId="{7A12CB69-008C-46CC-8761-17A27BDC5BA1}" type="presParOf" srcId="{F8A3BD72-7205-4019-BB0C-72D842631850}" destId="{3309CEF1-C7FD-43A7-BF65-90698C6F2D36}" srcOrd="0" destOrd="0" presId="urn:microsoft.com/office/officeart/2018/2/layout/IconVerticalSolidList"/>
    <dgm:cxn modelId="{D98D9B3C-0079-478A-A92C-75DAE263B57D}" type="presParOf" srcId="{F8A3BD72-7205-4019-BB0C-72D842631850}" destId="{1AFE667F-B1E5-4F73-BDF2-93AA8BF93C34}" srcOrd="1" destOrd="0" presId="urn:microsoft.com/office/officeart/2018/2/layout/IconVerticalSolidList"/>
    <dgm:cxn modelId="{E47B47A6-F7A6-4068-A5F2-024E28432986}" type="presParOf" srcId="{F8A3BD72-7205-4019-BB0C-72D842631850}" destId="{EAD009CD-EAF9-49D5-A331-CEFA9F552C52}" srcOrd="2" destOrd="0" presId="urn:microsoft.com/office/officeart/2018/2/layout/IconVerticalSolidList"/>
    <dgm:cxn modelId="{3135B6D5-D941-4151-8E05-4ACD891D7927}" type="presParOf" srcId="{F8A3BD72-7205-4019-BB0C-72D842631850}" destId="{E3003607-D0D3-4740-8139-346BDA4113D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4B73E4-9166-4AC2-98F2-561FB2BA22CE}">
      <dsp:nvSpPr>
        <dsp:cNvPr id="0" name=""/>
        <dsp:cNvSpPr/>
      </dsp:nvSpPr>
      <dsp:spPr>
        <a:xfrm>
          <a:off x="0" y="710968"/>
          <a:ext cx="10515600" cy="130470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45D3BB-537C-439C-8001-1CFF40EF00D0}">
      <dsp:nvSpPr>
        <dsp:cNvPr id="0" name=""/>
        <dsp:cNvSpPr/>
      </dsp:nvSpPr>
      <dsp:spPr>
        <a:xfrm>
          <a:off x="394673" y="1004527"/>
          <a:ext cx="717587" cy="7175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EE8C8F0-6ACF-4A28-A1CD-0F45B625F1E5}">
      <dsp:nvSpPr>
        <dsp:cNvPr id="0" name=""/>
        <dsp:cNvSpPr/>
      </dsp:nvSpPr>
      <dsp:spPr>
        <a:xfrm>
          <a:off x="1506934" y="710968"/>
          <a:ext cx="4732020" cy="13047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081" tIns="138081" rIns="138081" bIns="138081" numCol="1" spcCol="1270" anchor="ctr" anchorCtr="0">
          <a:noAutofit/>
        </a:bodyPr>
        <a:lstStyle/>
        <a:p>
          <a:pPr marL="0" lvl="0" indent="0" algn="l" defTabSz="755650">
            <a:lnSpc>
              <a:spcPct val="100000"/>
            </a:lnSpc>
            <a:spcBef>
              <a:spcPct val="0"/>
            </a:spcBef>
            <a:spcAft>
              <a:spcPct val="35000"/>
            </a:spcAft>
            <a:buNone/>
          </a:pPr>
          <a:r>
            <a:rPr lang="en-US" sz="1700" kern="1200" dirty="0">
              <a:hlinkClick xmlns:r="http://schemas.openxmlformats.org/officeDocument/2006/relationships" r:id="rId3"/>
            </a:rPr>
            <a:t>billy@asaa.org</a:t>
          </a:r>
          <a:endParaRPr lang="en-US" sz="1700" kern="1200" dirty="0"/>
        </a:p>
        <a:p>
          <a:pPr marL="0" lvl="0" indent="0" algn="l" defTabSz="755650">
            <a:lnSpc>
              <a:spcPct val="100000"/>
            </a:lnSpc>
            <a:spcBef>
              <a:spcPct val="0"/>
            </a:spcBef>
            <a:spcAft>
              <a:spcPct val="35000"/>
            </a:spcAft>
            <a:buNone/>
          </a:pPr>
          <a:r>
            <a:rPr lang="en-US" sz="1700" kern="1200" dirty="0"/>
            <a:t>907-545-4054</a:t>
          </a:r>
        </a:p>
      </dsp:txBody>
      <dsp:txXfrm>
        <a:off x="1506934" y="710968"/>
        <a:ext cx="4732020" cy="1304705"/>
      </dsp:txXfrm>
    </dsp:sp>
    <dsp:sp modelId="{18472048-FAC0-45E4-80C2-10CAA1BA90A9}">
      <dsp:nvSpPr>
        <dsp:cNvPr id="0" name=""/>
        <dsp:cNvSpPr/>
      </dsp:nvSpPr>
      <dsp:spPr>
        <a:xfrm>
          <a:off x="6238954" y="710968"/>
          <a:ext cx="4275172" cy="13047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081" tIns="138081" rIns="138081" bIns="138081" numCol="1" spcCol="1270" anchor="ctr" anchorCtr="0">
          <a:noAutofit/>
        </a:bodyPr>
        <a:lstStyle/>
        <a:p>
          <a:pPr marL="0" lvl="0" indent="0" algn="l" defTabSz="488950">
            <a:lnSpc>
              <a:spcPct val="100000"/>
            </a:lnSpc>
            <a:spcBef>
              <a:spcPct val="0"/>
            </a:spcBef>
            <a:spcAft>
              <a:spcPct val="35000"/>
            </a:spcAft>
            <a:buNone/>
          </a:pPr>
          <a:r>
            <a:rPr lang="en-US" sz="1100" b="0" i="0" u="none" kern="1200" dirty="0"/>
            <a:t>responsible for ASAA operations, staff, finances, </a:t>
          </a:r>
          <a:r>
            <a:rPr lang="en-US" sz="1100" b="1" i="0" u="none" kern="1200" dirty="0">
              <a:highlight>
                <a:srgbClr val="FFFF00"/>
              </a:highlight>
            </a:rPr>
            <a:t>eligibility, waivers</a:t>
          </a:r>
          <a:r>
            <a:rPr lang="en-US" sz="1100" b="0" i="0" u="none" kern="1200" dirty="0"/>
            <a:t>, and ASAA board relations. He is Alaska’s representative on the National Federation Council, and currently as the Chair on the NFHS Basketball Rules Committee and on the </a:t>
          </a:r>
          <a:r>
            <a:rPr lang="en-US" sz="1100" b="0" i="0" u="none" kern="1200" dirty="0">
              <a:solidFill>
                <a:srgbClr val="FF0000"/>
              </a:solidFill>
            </a:rPr>
            <a:t>NFHS Board of Directors</a:t>
          </a:r>
          <a:r>
            <a:rPr lang="en-US" sz="1100" b="0" i="0" u="none" kern="1200" dirty="0"/>
            <a:t>. Additionally, Billy serves on the ASAA Sports Medicine Advisory Committee.</a:t>
          </a:r>
          <a:endParaRPr lang="en-US" sz="1100" kern="1200" dirty="0"/>
        </a:p>
      </dsp:txBody>
      <dsp:txXfrm>
        <a:off x="6238954" y="710968"/>
        <a:ext cx="4275172" cy="1304705"/>
      </dsp:txXfrm>
    </dsp:sp>
    <dsp:sp modelId="{9B6EC2D0-6764-4747-BE40-2F3917B4D64C}">
      <dsp:nvSpPr>
        <dsp:cNvPr id="0" name=""/>
        <dsp:cNvSpPr/>
      </dsp:nvSpPr>
      <dsp:spPr>
        <a:xfrm>
          <a:off x="0" y="2341850"/>
          <a:ext cx="10515600" cy="130470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C5DDBD-6430-443A-8CDA-4F5011E0EFE0}">
      <dsp:nvSpPr>
        <dsp:cNvPr id="0" name=""/>
        <dsp:cNvSpPr/>
      </dsp:nvSpPr>
      <dsp:spPr>
        <a:xfrm>
          <a:off x="394673" y="2635408"/>
          <a:ext cx="717587" cy="717587"/>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02A097E-31BB-4029-9394-9EFE4FE91772}">
      <dsp:nvSpPr>
        <dsp:cNvPr id="0" name=""/>
        <dsp:cNvSpPr/>
      </dsp:nvSpPr>
      <dsp:spPr>
        <a:xfrm>
          <a:off x="1506934" y="2341850"/>
          <a:ext cx="4732020" cy="13047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081" tIns="138081" rIns="138081" bIns="138081" numCol="1" spcCol="1270" anchor="ctr" anchorCtr="0">
          <a:noAutofit/>
        </a:bodyPr>
        <a:lstStyle/>
        <a:p>
          <a:pPr marL="0" lvl="0" indent="0" algn="l" defTabSz="755650">
            <a:lnSpc>
              <a:spcPct val="100000"/>
            </a:lnSpc>
            <a:spcBef>
              <a:spcPct val="0"/>
            </a:spcBef>
            <a:spcAft>
              <a:spcPct val="35000"/>
            </a:spcAft>
            <a:buNone/>
          </a:pPr>
          <a:r>
            <a:rPr lang="en-US" sz="1700" kern="1200" dirty="0">
              <a:hlinkClick xmlns:r="http://schemas.openxmlformats.org/officeDocument/2006/relationships" r:id="rId6"/>
            </a:rPr>
            <a:t>sandi@asaa.org</a:t>
          </a:r>
          <a:endParaRPr lang="en-US" sz="1700" kern="1200" dirty="0"/>
        </a:p>
        <a:p>
          <a:pPr marL="0" lvl="0" indent="0" algn="l" defTabSz="755650">
            <a:lnSpc>
              <a:spcPct val="100000"/>
            </a:lnSpc>
            <a:spcBef>
              <a:spcPct val="0"/>
            </a:spcBef>
            <a:spcAft>
              <a:spcPct val="35000"/>
            </a:spcAft>
            <a:buNone/>
          </a:pPr>
          <a:r>
            <a:rPr lang="en-US" sz="1700" kern="1200" dirty="0"/>
            <a:t>907-723-3421</a:t>
          </a:r>
        </a:p>
        <a:p>
          <a:pPr marL="0" lvl="0" indent="0" algn="l" defTabSz="755650">
            <a:spcBef>
              <a:spcPct val="0"/>
            </a:spcBef>
            <a:spcAft>
              <a:spcPct val="35000"/>
            </a:spcAft>
            <a:buNone/>
          </a:pPr>
          <a:endParaRPr lang="en-US" sz="1700" b="1" kern="1200" dirty="0"/>
        </a:p>
      </dsp:txBody>
      <dsp:txXfrm>
        <a:off x="1506934" y="2341850"/>
        <a:ext cx="4732020" cy="1304705"/>
      </dsp:txXfrm>
    </dsp:sp>
    <dsp:sp modelId="{5BC934D3-D0FB-4BA3-AC46-976A2E9A8385}">
      <dsp:nvSpPr>
        <dsp:cNvPr id="0" name=""/>
        <dsp:cNvSpPr/>
      </dsp:nvSpPr>
      <dsp:spPr>
        <a:xfrm>
          <a:off x="6238954" y="2341850"/>
          <a:ext cx="4275172" cy="13047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081" tIns="138081" rIns="138081" bIns="138081" numCol="1" spcCol="1270" anchor="ctr" anchorCtr="0">
          <a:noAutofit/>
        </a:bodyPr>
        <a:lstStyle/>
        <a:p>
          <a:pPr marL="0" lvl="0" indent="0" algn="l" defTabSz="488950">
            <a:lnSpc>
              <a:spcPct val="100000"/>
            </a:lnSpc>
            <a:spcBef>
              <a:spcPct val="0"/>
            </a:spcBef>
            <a:spcAft>
              <a:spcPct val="35000"/>
            </a:spcAft>
            <a:buNone/>
          </a:pPr>
          <a:r>
            <a:rPr lang="en-US" sz="1100" b="0" i="0" u="none" kern="1200" dirty="0"/>
            <a:t>responsible for historical data, Alaska High School Hall of Fame, awards and serves on the Sports Medicine Advisory Committee. </a:t>
          </a:r>
          <a:r>
            <a:rPr lang="en-US" sz="1100" b="1" i="0" u="none" kern="1200" dirty="0">
              <a:highlight>
                <a:srgbClr val="FFFF00"/>
              </a:highlight>
            </a:rPr>
            <a:t>She also provides support for the School Activities Reporting System (SARS) </a:t>
          </a:r>
          <a:r>
            <a:rPr lang="en-US" sz="1100" b="0" i="0" u="none" kern="1200" dirty="0"/>
            <a:t>She is the NIAAA Liaison and also coordinates </a:t>
          </a:r>
          <a:r>
            <a:rPr lang="en-US" sz="1100" b="1" i="0" u="none" kern="1200" dirty="0">
              <a:highlight>
                <a:srgbClr val="FFFF00"/>
              </a:highlight>
            </a:rPr>
            <a:t>Tennis, 3A/4A Volleyball, </a:t>
          </a:r>
          <a:r>
            <a:rPr lang="en-US" sz="1100" b="1" i="0" u="none" kern="1200" dirty="0">
              <a:solidFill>
                <a:srgbClr val="FF0000"/>
              </a:solidFill>
              <a:highlight>
                <a:srgbClr val="FFFF00"/>
              </a:highlight>
            </a:rPr>
            <a:t>Mix Six/2A Volleyball</a:t>
          </a:r>
          <a:r>
            <a:rPr lang="en-US" sz="1100" b="1" i="0" u="none" kern="1200" dirty="0">
              <a:highlight>
                <a:srgbClr val="FFFF00"/>
              </a:highlight>
            </a:rPr>
            <a:t> Cheer, Soccer and Softball. </a:t>
          </a:r>
          <a:r>
            <a:rPr lang="en-US" sz="1100" b="1" i="0" u="none" kern="1200" dirty="0">
              <a:solidFill>
                <a:srgbClr val="FF0000"/>
              </a:solidFill>
              <a:highlight>
                <a:srgbClr val="FFFF00"/>
              </a:highlight>
            </a:rPr>
            <a:t>Sandi also coordinates ASAA trainings for coaches and admin.</a:t>
          </a:r>
          <a:endParaRPr lang="en-US" sz="1100" kern="1200" dirty="0">
            <a:solidFill>
              <a:srgbClr val="FF0000"/>
            </a:solidFill>
            <a:highlight>
              <a:srgbClr val="FFFF00"/>
            </a:highlight>
          </a:endParaRPr>
        </a:p>
      </dsp:txBody>
      <dsp:txXfrm>
        <a:off x="6238954" y="2341850"/>
        <a:ext cx="4275172" cy="13047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B3C753-0E92-4FA5-8796-4B1DA09E12B8}">
      <dsp:nvSpPr>
        <dsp:cNvPr id="0" name=""/>
        <dsp:cNvSpPr/>
      </dsp:nvSpPr>
      <dsp:spPr>
        <a:xfrm>
          <a:off x="679050" y="581262"/>
          <a:ext cx="1887187" cy="1887187"/>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E851DC-E847-42ED-A1A2-D1727CCA8FEF}">
      <dsp:nvSpPr>
        <dsp:cNvPr id="0" name=""/>
        <dsp:cNvSpPr/>
      </dsp:nvSpPr>
      <dsp:spPr>
        <a:xfrm>
          <a:off x="1081237" y="983449"/>
          <a:ext cx="1082812" cy="10828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6A683BE-BABA-4938-81A9-0DFCD9EB3221}">
      <dsp:nvSpPr>
        <dsp:cNvPr id="0" name=""/>
        <dsp:cNvSpPr/>
      </dsp:nvSpPr>
      <dsp:spPr>
        <a:xfrm>
          <a:off x="75768" y="3056261"/>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kern="1200"/>
            <a:t>Colin McDonald - TPG (Marketing &amp; Development)</a:t>
          </a:r>
        </a:p>
      </dsp:txBody>
      <dsp:txXfrm>
        <a:off x="75768" y="3056261"/>
        <a:ext cx="3093750" cy="720000"/>
      </dsp:txXfrm>
    </dsp:sp>
    <dsp:sp modelId="{BE6D1159-9B55-4040-915B-7D50375031DC}">
      <dsp:nvSpPr>
        <dsp:cNvPr id="0" name=""/>
        <dsp:cNvSpPr/>
      </dsp:nvSpPr>
      <dsp:spPr>
        <a:xfrm>
          <a:off x="4314206" y="581262"/>
          <a:ext cx="1887187" cy="1887187"/>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36BE43-3DB3-443E-8F9F-2DA7DC6A77A2}">
      <dsp:nvSpPr>
        <dsp:cNvPr id="0" name=""/>
        <dsp:cNvSpPr/>
      </dsp:nvSpPr>
      <dsp:spPr>
        <a:xfrm>
          <a:off x="4716393" y="983449"/>
          <a:ext cx="1082812" cy="10828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9526DDA-C102-4C4D-81DC-EB53F1DF6335}">
      <dsp:nvSpPr>
        <dsp:cNvPr id="0" name=""/>
        <dsp:cNvSpPr/>
      </dsp:nvSpPr>
      <dsp:spPr>
        <a:xfrm>
          <a:off x="3710925" y="3056261"/>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kern="1200"/>
            <a:t>Jeanie Farley – Business Manager</a:t>
          </a:r>
        </a:p>
      </dsp:txBody>
      <dsp:txXfrm>
        <a:off x="3710925" y="3056261"/>
        <a:ext cx="3093750" cy="720000"/>
      </dsp:txXfrm>
    </dsp:sp>
    <dsp:sp modelId="{CE6A0BC3-4146-41A3-AAC3-856CDDCF0054}">
      <dsp:nvSpPr>
        <dsp:cNvPr id="0" name=""/>
        <dsp:cNvSpPr/>
      </dsp:nvSpPr>
      <dsp:spPr>
        <a:xfrm>
          <a:off x="7949362" y="581262"/>
          <a:ext cx="1887187" cy="1887187"/>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4F696F-0B12-4D0A-9AC6-7DFEC875AF3F}">
      <dsp:nvSpPr>
        <dsp:cNvPr id="0" name=""/>
        <dsp:cNvSpPr/>
      </dsp:nvSpPr>
      <dsp:spPr>
        <a:xfrm>
          <a:off x="8351550" y="983449"/>
          <a:ext cx="1082812" cy="108281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8D092E9-4BDF-4DBB-A39A-C7DCD99D9736}">
      <dsp:nvSpPr>
        <dsp:cNvPr id="0" name=""/>
        <dsp:cNvSpPr/>
      </dsp:nvSpPr>
      <dsp:spPr>
        <a:xfrm>
          <a:off x="7346081" y="3056261"/>
          <a:ext cx="30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strike="sngStrike" kern="1200" dirty="0">
              <a:highlight>
                <a:srgbClr val="FFFF00"/>
              </a:highlight>
            </a:rPr>
            <a:t>Cam </a:t>
          </a:r>
          <a:r>
            <a:rPr lang="en-US" sz="1700" strike="sngStrike" kern="1200" dirty="0" err="1">
              <a:highlight>
                <a:srgbClr val="FFFF00"/>
              </a:highlight>
            </a:rPr>
            <a:t>Bohman</a:t>
          </a:r>
          <a:r>
            <a:rPr lang="en-US" sz="1700" strike="sngStrike" kern="1200" dirty="0">
              <a:highlight>
                <a:srgbClr val="FFFF00"/>
              </a:highlight>
            </a:rPr>
            <a:t> – Music</a:t>
          </a:r>
        </a:p>
        <a:p>
          <a:pPr marL="0" lvl="0" indent="0" algn="ctr" defTabSz="755650">
            <a:lnSpc>
              <a:spcPct val="90000"/>
            </a:lnSpc>
            <a:spcBef>
              <a:spcPct val="0"/>
            </a:spcBef>
            <a:spcAft>
              <a:spcPct val="35000"/>
            </a:spcAft>
            <a:buNone/>
            <a:defRPr cap="all"/>
          </a:pPr>
          <a:r>
            <a:rPr lang="en-US" sz="1700" kern="1200" dirty="0"/>
            <a:t>Barb Carroll - Music</a:t>
          </a:r>
        </a:p>
      </dsp:txBody>
      <dsp:txXfrm>
        <a:off x="7346081" y="3056261"/>
        <a:ext cx="3093750"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08F6EE-7B1B-4447-8F5A-63E69F583887}">
      <dsp:nvSpPr>
        <dsp:cNvPr id="0" name=""/>
        <dsp:cNvSpPr/>
      </dsp:nvSpPr>
      <dsp:spPr>
        <a:xfrm>
          <a:off x="1283" y="1177520"/>
          <a:ext cx="2503103" cy="2002482"/>
        </a:xfrm>
        <a:prstGeom prst="homePlate">
          <a:avLst>
            <a:gd name="adj" fmla="val 2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304" tIns="40640" rIns="353216" bIns="40640" numCol="1" spcCol="1270" anchor="t" anchorCtr="0">
          <a:noAutofit/>
        </a:bodyPr>
        <a:lstStyle/>
        <a:p>
          <a:pPr marL="0" lvl="0" indent="0" algn="l" defTabSz="711200">
            <a:lnSpc>
              <a:spcPct val="90000"/>
            </a:lnSpc>
            <a:spcBef>
              <a:spcPct val="0"/>
            </a:spcBef>
            <a:spcAft>
              <a:spcPct val="35000"/>
            </a:spcAft>
            <a:buNone/>
          </a:pPr>
          <a:r>
            <a:rPr lang="en-US" sz="1600" kern="1200" dirty="0"/>
            <a:t>State Tournament Site Bids</a:t>
          </a:r>
        </a:p>
        <a:p>
          <a:pPr marL="114300" lvl="1" indent="-114300" algn="l" defTabSz="533400">
            <a:lnSpc>
              <a:spcPct val="90000"/>
            </a:lnSpc>
            <a:spcBef>
              <a:spcPct val="0"/>
            </a:spcBef>
            <a:spcAft>
              <a:spcPct val="15000"/>
            </a:spcAft>
            <a:buChar char="•"/>
          </a:pPr>
          <a:r>
            <a:rPr lang="en-US" sz="1200" kern="1200" dirty="0"/>
            <a:t>Upcoming Bids due by November 1, 2024</a:t>
          </a:r>
        </a:p>
        <a:p>
          <a:pPr marL="228600" lvl="2" indent="-114300" algn="l" defTabSz="533400">
            <a:lnSpc>
              <a:spcPct val="90000"/>
            </a:lnSpc>
            <a:spcBef>
              <a:spcPct val="0"/>
            </a:spcBef>
            <a:spcAft>
              <a:spcPct val="15000"/>
            </a:spcAft>
            <a:buChar char="•"/>
          </a:pPr>
          <a:r>
            <a:rPr lang="en-US" sz="1200" kern="1200" dirty="0"/>
            <a:t>Mix-6/2A Volleyball</a:t>
          </a:r>
        </a:p>
        <a:p>
          <a:pPr marL="228600" lvl="2" indent="-114300" algn="l" defTabSz="533400">
            <a:lnSpc>
              <a:spcPct val="90000"/>
            </a:lnSpc>
            <a:spcBef>
              <a:spcPct val="0"/>
            </a:spcBef>
            <a:spcAft>
              <a:spcPct val="15000"/>
            </a:spcAft>
            <a:buChar char="•"/>
          </a:pPr>
          <a:r>
            <a:rPr lang="en-US" sz="1200" kern="1200" dirty="0"/>
            <a:t>DI Hockey</a:t>
          </a:r>
        </a:p>
        <a:p>
          <a:pPr marL="228600" lvl="2" indent="-114300" algn="l" defTabSz="533400">
            <a:lnSpc>
              <a:spcPct val="90000"/>
            </a:lnSpc>
            <a:spcBef>
              <a:spcPct val="0"/>
            </a:spcBef>
            <a:spcAft>
              <a:spcPct val="15000"/>
            </a:spcAft>
            <a:buChar char="•"/>
          </a:pPr>
          <a:r>
            <a:rPr lang="en-US" sz="1200" kern="1200" dirty="0"/>
            <a:t>DDF</a:t>
          </a:r>
        </a:p>
        <a:p>
          <a:pPr marL="228600" lvl="2" indent="-114300" algn="l" defTabSz="533400">
            <a:lnSpc>
              <a:spcPct val="90000"/>
            </a:lnSpc>
            <a:spcBef>
              <a:spcPct val="0"/>
            </a:spcBef>
            <a:spcAft>
              <a:spcPct val="15000"/>
            </a:spcAft>
            <a:buChar char="•"/>
          </a:pPr>
          <a:r>
            <a:rPr lang="en-US" sz="1200" kern="1200" dirty="0"/>
            <a:t>World Language</a:t>
          </a:r>
        </a:p>
      </dsp:txBody>
      <dsp:txXfrm>
        <a:off x="1283" y="1177520"/>
        <a:ext cx="2252793" cy="2002482"/>
      </dsp:txXfrm>
    </dsp:sp>
    <dsp:sp modelId="{0F177681-F5AB-B14D-B9D5-1F029C70494D}">
      <dsp:nvSpPr>
        <dsp:cNvPr id="0" name=""/>
        <dsp:cNvSpPr/>
      </dsp:nvSpPr>
      <dsp:spPr>
        <a:xfrm>
          <a:off x="2003766" y="1177520"/>
          <a:ext cx="2503103" cy="2002482"/>
        </a:xfrm>
        <a:prstGeom prst="chevron">
          <a:avLst>
            <a:gd name="adj" fmla="val 2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304" tIns="40640" rIns="88304" bIns="40640" numCol="1" spcCol="1270" anchor="ctr" anchorCtr="0">
          <a:noAutofit/>
        </a:bodyPr>
        <a:lstStyle/>
        <a:p>
          <a:pPr marL="0" lvl="0" indent="0" algn="ctr" defTabSz="711200">
            <a:lnSpc>
              <a:spcPct val="90000"/>
            </a:lnSpc>
            <a:spcBef>
              <a:spcPct val="0"/>
            </a:spcBef>
            <a:spcAft>
              <a:spcPct val="35000"/>
            </a:spcAft>
            <a:buNone/>
          </a:pPr>
          <a:r>
            <a:rPr lang="en-US" sz="1600" kern="1200" dirty="0"/>
            <a:t>DII Football Season</a:t>
          </a:r>
        </a:p>
      </dsp:txBody>
      <dsp:txXfrm>
        <a:off x="2504387" y="1177520"/>
        <a:ext cx="1501862" cy="2002482"/>
      </dsp:txXfrm>
    </dsp:sp>
    <dsp:sp modelId="{DF49A69D-DAF9-7B44-AC68-3661D676D0B8}">
      <dsp:nvSpPr>
        <dsp:cNvPr id="0" name=""/>
        <dsp:cNvSpPr/>
      </dsp:nvSpPr>
      <dsp:spPr>
        <a:xfrm>
          <a:off x="4006248" y="1177520"/>
          <a:ext cx="2503103" cy="2002482"/>
        </a:xfrm>
        <a:prstGeom prst="chevron">
          <a:avLst>
            <a:gd name="adj" fmla="val 2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304" tIns="40640" rIns="88304" bIns="40640" numCol="1" spcCol="1270" anchor="ctr" anchorCtr="0">
          <a:noAutofit/>
        </a:bodyPr>
        <a:lstStyle/>
        <a:p>
          <a:pPr marL="0" lvl="0" indent="0" algn="ctr" defTabSz="711200">
            <a:lnSpc>
              <a:spcPct val="90000"/>
            </a:lnSpc>
            <a:spcBef>
              <a:spcPct val="0"/>
            </a:spcBef>
            <a:spcAft>
              <a:spcPct val="35000"/>
            </a:spcAft>
            <a:buNone/>
          </a:pPr>
          <a:r>
            <a:rPr lang="en-US" sz="1600" kern="1200" dirty="0"/>
            <a:t>Classification</a:t>
          </a:r>
        </a:p>
      </dsp:txBody>
      <dsp:txXfrm>
        <a:off x="4506869" y="1177520"/>
        <a:ext cx="1501862" cy="2002482"/>
      </dsp:txXfrm>
    </dsp:sp>
    <dsp:sp modelId="{F70CA957-E879-6648-8027-827E62A8FB26}">
      <dsp:nvSpPr>
        <dsp:cNvPr id="0" name=""/>
        <dsp:cNvSpPr/>
      </dsp:nvSpPr>
      <dsp:spPr>
        <a:xfrm>
          <a:off x="6008730" y="1177520"/>
          <a:ext cx="2503103" cy="2002482"/>
        </a:xfrm>
        <a:prstGeom prst="chevron">
          <a:avLst>
            <a:gd name="adj" fmla="val 2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304" tIns="40640" rIns="88304" bIns="40640" numCol="1" spcCol="1270" anchor="ctr" anchorCtr="0">
          <a:noAutofit/>
        </a:bodyPr>
        <a:lstStyle/>
        <a:p>
          <a:pPr marL="0" lvl="0" indent="0" algn="ctr" defTabSz="711200">
            <a:lnSpc>
              <a:spcPct val="90000"/>
            </a:lnSpc>
            <a:spcBef>
              <a:spcPct val="0"/>
            </a:spcBef>
            <a:spcAft>
              <a:spcPct val="35000"/>
            </a:spcAft>
            <a:buNone/>
          </a:pPr>
          <a:r>
            <a:rPr lang="en-US" sz="1600" kern="1200" dirty="0"/>
            <a:t>4A Basketball Berths</a:t>
          </a:r>
        </a:p>
      </dsp:txBody>
      <dsp:txXfrm>
        <a:off x="6509351" y="1177520"/>
        <a:ext cx="1501862" cy="2002482"/>
      </dsp:txXfrm>
    </dsp:sp>
    <dsp:sp modelId="{74586570-5B61-5C47-AB3F-1F9A1D1BB463}">
      <dsp:nvSpPr>
        <dsp:cNvPr id="0" name=""/>
        <dsp:cNvSpPr/>
      </dsp:nvSpPr>
      <dsp:spPr>
        <a:xfrm>
          <a:off x="8011213" y="1177520"/>
          <a:ext cx="2503103" cy="2002482"/>
        </a:xfrm>
        <a:prstGeom prst="chevron">
          <a:avLst>
            <a:gd name="adj" fmla="val 2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304" tIns="40640" rIns="88304" bIns="40640" numCol="1" spcCol="1270" anchor="ctr" anchorCtr="0">
          <a:noAutofit/>
        </a:bodyPr>
        <a:lstStyle/>
        <a:p>
          <a:pPr marL="0" lvl="0" indent="0" algn="ctr" defTabSz="711200">
            <a:lnSpc>
              <a:spcPct val="90000"/>
            </a:lnSpc>
            <a:spcBef>
              <a:spcPct val="0"/>
            </a:spcBef>
            <a:spcAft>
              <a:spcPct val="35000"/>
            </a:spcAft>
            <a:buNone/>
          </a:pPr>
          <a:r>
            <a:rPr lang="en-US" sz="1600" kern="1200" dirty="0"/>
            <a:t>Draft Calendar</a:t>
          </a:r>
        </a:p>
      </dsp:txBody>
      <dsp:txXfrm>
        <a:off x="8511834" y="1177520"/>
        <a:ext cx="1501862" cy="20024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26389D-0759-0048-9F9B-78227E8B16E9}">
      <dsp:nvSpPr>
        <dsp:cNvPr id="0" name=""/>
        <dsp:cNvSpPr/>
      </dsp:nvSpPr>
      <dsp:spPr>
        <a:xfrm>
          <a:off x="0" y="22140"/>
          <a:ext cx="6967728" cy="271205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a:lnSpc>
              <a:spcPct val="90000"/>
            </a:lnSpc>
            <a:spcBef>
              <a:spcPct val="0"/>
            </a:spcBef>
            <a:spcAft>
              <a:spcPct val="35000"/>
            </a:spcAft>
            <a:buNone/>
          </a:pPr>
          <a:r>
            <a:rPr lang="en-US" sz="3800" kern="1200" dirty="0"/>
            <a:t>Be entered into the School Activities Reporting System (SARS = </a:t>
          </a:r>
          <a:r>
            <a:rPr lang="en-US" sz="3800" kern="1200" dirty="0" err="1"/>
            <a:t>PlanetHS</a:t>
          </a:r>
          <a:r>
            <a:rPr lang="en-US" sz="3800" kern="1200" dirty="0"/>
            <a:t>/Big Teams) </a:t>
          </a:r>
        </a:p>
      </dsp:txBody>
      <dsp:txXfrm>
        <a:off x="132392" y="154532"/>
        <a:ext cx="6702944" cy="2447275"/>
      </dsp:txXfrm>
    </dsp:sp>
    <dsp:sp modelId="{F04C2B5D-A6C3-6649-9CC7-5D445E828F6D}">
      <dsp:nvSpPr>
        <dsp:cNvPr id="0" name=""/>
        <dsp:cNvSpPr/>
      </dsp:nvSpPr>
      <dsp:spPr>
        <a:xfrm>
          <a:off x="0" y="2843640"/>
          <a:ext cx="6967728" cy="2712059"/>
        </a:xfrm>
        <a:prstGeom prst="roundRect">
          <a:avLst/>
        </a:prstGeom>
        <a:solidFill>
          <a:schemeClr val="accent2">
            <a:hueOff val="-2449550"/>
            <a:satOff val="-11314"/>
            <a:lumOff val="-23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l" defTabSz="1689100">
            <a:lnSpc>
              <a:spcPct val="90000"/>
            </a:lnSpc>
            <a:spcBef>
              <a:spcPct val="0"/>
            </a:spcBef>
            <a:spcAft>
              <a:spcPct val="35000"/>
            </a:spcAft>
            <a:buNone/>
          </a:pPr>
          <a:r>
            <a:rPr lang="en-US" sz="3800" kern="1200" dirty="0"/>
            <a:t>Same requirements as students who attended or participated for your school last year</a:t>
          </a:r>
        </a:p>
      </dsp:txBody>
      <dsp:txXfrm>
        <a:off x="132392" y="2976032"/>
        <a:ext cx="6702944" cy="24472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808568-A086-4308-8B17-7D9DA80392C8}">
      <dsp:nvSpPr>
        <dsp:cNvPr id="0" name=""/>
        <dsp:cNvSpPr/>
      </dsp:nvSpPr>
      <dsp:spPr>
        <a:xfrm>
          <a:off x="1963800" y="541498"/>
          <a:ext cx="1512000" cy="1512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59906D4-6DEC-429D-8976-121276B7A665}">
      <dsp:nvSpPr>
        <dsp:cNvPr id="0" name=""/>
        <dsp:cNvSpPr/>
      </dsp:nvSpPr>
      <dsp:spPr>
        <a:xfrm>
          <a:off x="559800" y="2194303"/>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90000"/>
            </a:lnSpc>
            <a:spcBef>
              <a:spcPct val="0"/>
            </a:spcBef>
            <a:spcAft>
              <a:spcPct val="35000"/>
            </a:spcAft>
            <a:buNone/>
            <a:defRPr b="1"/>
          </a:pPr>
          <a:r>
            <a:rPr lang="en-US" sz="3600" kern="1200"/>
            <a:t>Student Eligibility</a:t>
          </a:r>
        </a:p>
      </dsp:txBody>
      <dsp:txXfrm>
        <a:off x="559800" y="2194303"/>
        <a:ext cx="4320000" cy="648000"/>
      </dsp:txXfrm>
    </dsp:sp>
    <dsp:sp modelId="{A56A8797-94F2-4905-A8EF-1DF385B144A1}">
      <dsp:nvSpPr>
        <dsp:cNvPr id="0" name=""/>
        <dsp:cNvSpPr/>
      </dsp:nvSpPr>
      <dsp:spPr>
        <a:xfrm>
          <a:off x="559800" y="2907794"/>
          <a:ext cx="4320000" cy="908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pPr>
          <a:r>
            <a:rPr lang="en-US" sz="1700" kern="1200"/>
            <a:t>Academics</a:t>
          </a:r>
        </a:p>
        <a:p>
          <a:pPr marL="0" lvl="0" indent="0" algn="ctr" defTabSz="755650">
            <a:lnSpc>
              <a:spcPct val="90000"/>
            </a:lnSpc>
            <a:spcBef>
              <a:spcPct val="0"/>
            </a:spcBef>
            <a:spcAft>
              <a:spcPct val="35000"/>
            </a:spcAft>
            <a:buNone/>
          </a:pPr>
          <a:r>
            <a:rPr lang="en-US" sz="1700" kern="1200"/>
            <a:t>Age </a:t>
          </a:r>
        </a:p>
        <a:p>
          <a:pPr marL="0" lvl="0" indent="0" algn="ctr" defTabSz="755650">
            <a:lnSpc>
              <a:spcPct val="90000"/>
            </a:lnSpc>
            <a:spcBef>
              <a:spcPct val="0"/>
            </a:spcBef>
            <a:spcAft>
              <a:spcPct val="35000"/>
            </a:spcAft>
            <a:buNone/>
          </a:pPr>
          <a:r>
            <a:rPr lang="en-US" sz="1700" kern="1200"/>
            <a:t>Maximum Participation</a:t>
          </a:r>
        </a:p>
      </dsp:txBody>
      <dsp:txXfrm>
        <a:off x="559800" y="2907794"/>
        <a:ext cx="4320000" cy="908230"/>
      </dsp:txXfrm>
    </dsp:sp>
    <dsp:sp modelId="{10419744-C350-4635-AC9B-9A4329196280}">
      <dsp:nvSpPr>
        <dsp:cNvPr id="0" name=""/>
        <dsp:cNvSpPr/>
      </dsp:nvSpPr>
      <dsp:spPr>
        <a:xfrm>
          <a:off x="7039800" y="541498"/>
          <a:ext cx="1512000" cy="1512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5AA63E2-DEDC-400A-A60C-1F560946F086}">
      <dsp:nvSpPr>
        <dsp:cNvPr id="0" name=""/>
        <dsp:cNvSpPr/>
      </dsp:nvSpPr>
      <dsp:spPr>
        <a:xfrm>
          <a:off x="5635800" y="2194303"/>
          <a:ext cx="4320000" cy="648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600200">
            <a:lnSpc>
              <a:spcPct val="90000"/>
            </a:lnSpc>
            <a:spcBef>
              <a:spcPct val="0"/>
            </a:spcBef>
            <a:spcAft>
              <a:spcPct val="35000"/>
            </a:spcAft>
            <a:buNone/>
            <a:defRPr b="1"/>
          </a:pPr>
          <a:r>
            <a:rPr lang="en-US" sz="3600" kern="1200"/>
            <a:t>Transfers</a:t>
          </a:r>
        </a:p>
      </dsp:txBody>
      <dsp:txXfrm>
        <a:off x="5635800" y="2194303"/>
        <a:ext cx="4320000" cy="648000"/>
      </dsp:txXfrm>
    </dsp:sp>
    <dsp:sp modelId="{0456193B-A0AD-41F1-A4B2-85FA78BD63D8}">
      <dsp:nvSpPr>
        <dsp:cNvPr id="0" name=""/>
        <dsp:cNvSpPr/>
      </dsp:nvSpPr>
      <dsp:spPr>
        <a:xfrm>
          <a:off x="5635800" y="2907794"/>
          <a:ext cx="4320000" cy="908230"/>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6BC6F-DBAF-481B-9397-A12BF9A63B2A}">
      <dsp:nvSpPr>
        <dsp:cNvPr id="0" name=""/>
        <dsp:cNvSpPr/>
      </dsp:nvSpPr>
      <dsp:spPr>
        <a:xfrm>
          <a:off x="0" y="673"/>
          <a:ext cx="6364224" cy="157499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888F78-0B00-43D0-A781-08AEFB3FA902}">
      <dsp:nvSpPr>
        <dsp:cNvPr id="0" name=""/>
        <dsp:cNvSpPr/>
      </dsp:nvSpPr>
      <dsp:spPr>
        <a:xfrm>
          <a:off x="476436" y="355047"/>
          <a:ext cx="866247" cy="86624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27EDFF-3ABB-47D9-86FB-124CFCAB175A}">
      <dsp:nvSpPr>
        <dsp:cNvPr id="0" name=""/>
        <dsp:cNvSpPr/>
      </dsp:nvSpPr>
      <dsp:spPr>
        <a:xfrm>
          <a:off x="1819120" y="673"/>
          <a:ext cx="4545103" cy="1574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687" tIns="166687" rIns="166687" bIns="166687" numCol="1" spcCol="1270" anchor="ctr" anchorCtr="0">
          <a:noAutofit/>
        </a:bodyPr>
        <a:lstStyle/>
        <a:p>
          <a:pPr marL="0" lvl="0" indent="0" algn="l" defTabSz="1111250">
            <a:lnSpc>
              <a:spcPct val="90000"/>
            </a:lnSpc>
            <a:spcBef>
              <a:spcPct val="0"/>
            </a:spcBef>
            <a:spcAft>
              <a:spcPct val="35000"/>
            </a:spcAft>
            <a:buNone/>
          </a:pPr>
          <a:r>
            <a:rPr lang="en-US" sz="2500" kern="1200"/>
            <a:t>Alternative Education</a:t>
          </a:r>
        </a:p>
      </dsp:txBody>
      <dsp:txXfrm>
        <a:off x="1819120" y="673"/>
        <a:ext cx="4545103" cy="1574995"/>
      </dsp:txXfrm>
    </dsp:sp>
    <dsp:sp modelId="{F931C631-15ED-421B-98FE-9ED23BC64589}">
      <dsp:nvSpPr>
        <dsp:cNvPr id="0" name=""/>
        <dsp:cNvSpPr/>
      </dsp:nvSpPr>
      <dsp:spPr>
        <a:xfrm>
          <a:off x="0" y="1969418"/>
          <a:ext cx="6364224" cy="157499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647E1B-CFA9-4909-AEE6-0D9509517F2E}">
      <dsp:nvSpPr>
        <dsp:cNvPr id="0" name=""/>
        <dsp:cNvSpPr/>
      </dsp:nvSpPr>
      <dsp:spPr>
        <a:xfrm>
          <a:off x="476436" y="2323792"/>
          <a:ext cx="866247" cy="86624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50ADD31-3479-4159-9E66-BF9E3423D8F2}">
      <dsp:nvSpPr>
        <dsp:cNvPr id="0" name=""/>
        <dsp:cNvSpPr/>
      </dsp:nvSpPr>
      <dsp:spPr>
        <a:xfrm>
          <a:off x="1819120" y="1969418"/>
          <a:ext cx="4545103" cy="1574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687" tIns="166687" rIns="166687" bIns="166687" numCol="1" spcCol="1270" anchor="ctr" anchorCtr="0">
          <a:noAutofit/>
        </a:bodyPr>
        <a:lstStyle/>
        <a:p>
          <a:pPr marL="0" lvl="0" indent="0" algn="l" defTabSz="1111250">
            <a:lnSpc>
              <a:spcPct val="90000"/>
            </a:lnSpc>
            <a:spcBef>
              <a:spcPct val="0"/>
            </a:spcBef>
            <a:spcAft>
              <a:spcPct val="35000"/>
            </a:spcAft>
            <a:buNone/>
          </a:pPr>
          <a:r>
            <a:rPr lang="en-US" sz="2500" kern="1200"/>
            <a:t>Reporting Schedules and Scores</a:t>
          </a:r>
        </a:p>
      </dsp:txBody>
      <dsp:txXfrm>
        <a:off x="1819120" y="1969418"/>
        <a:ext cx="4545103" cy="1574995"/>
      </dsp:txXfrm>
    </dsp:sp>
    <dsp:sp modelId="{3309CEF1-C7FD-43A7-BF65-90698C6F2D36}">
      <dsp:nvSpPr>
        <dsp:cNvPr id="0" name=""/>
        <dsp:cNvSpPr/>
      </dsp:nvSpPr>
      <dsp:spPr>
        <a:xfrm>
          <a:off x="0" y="3938162"/>
          <a:ext cx="6364224" cy="157499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AFE667F-B1E5-4F73-BDF2-93AA8BF93C34}">
      <dsp:nvSpPr>
        <dsp:cNvPr id="0" name=""/>
        <dsp:cNvSpPr/>
      </dsp:nvSpPr>
      <dsp:spPr>
        <a:xfrm>
          <a:off x="476436" y="4292537"/>
          <a:ext cx="866247" cy="86624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3003607-D0D3-4740-8139-346BDA4113D0}">
      <dsp:nvSpPr>
        <dsp:cNvPr id="0" name=""/>
        <dsp:cNvSpPr/>
      </dsp:nvSpPr>
      <dsp:spPr>
        <a:xfrm>
          <a:off x="1819120" y="3938162"/>
          <a:ext cx="4545103" cy="1574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6687" tIns="166687" rIns="166687" bIns="166687" numCol="1" spcCol="1270" anchor="ctr" anchorCtr="0">
          <a:noAutofit/>
        </a:bodyPr>
        <a:lstStyle/>
        <a:p>
          <a:pPr marL="0" lvl="0" indent="0" algn="l" defTabSz="1111250">
            <a:lnSpc>
              <a:spcPct val="90000"/>
            </a:lnSpc>
            <a:spcBef>
              <a:spcPct val="0"/>
            </a:spcBef>
            <a:spcAft>
              <a:spcPct val="35000"/>
            </a:spcAft>
            <a:buNone/>
          </a:pPr>
          <a:r>
            <a:rPr lang="en-US" sz="2500" kern="1200"/>
            <a:t>Co-ops/MOA’s</a:t>
          </a:r>
        </a:p>
      </dsp:txBody>
      <dsp:txXfrm>
        <a:off x="1819120" y="3938162"/>
        <a:ext cx="4545103" cy="1574995"/>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22T00:22:33.257"/>
    </inkml:context>
    <inkml:brush xml:id="br0">
      <inkml:brushProperty name="width" value="0.05" units="cm"/>
      <inkml:brushProperty name="height" value="0.05" units="cm"/>
      <inkml:brushProperty name="color" value="#E71224"/>
    </inkml:brush>
  </inkml:definitions>
  <inkml:trace contextRef="#ctx0" brushRef="#br0">0 0 24575,'68'34'0,"-1"0"0,-11 2 0,20 8 0,1 2 0,-4 12 0,-30-23 0,25 14 0,-34-19 0,23 27 0,-13-14 0,9 11 0,-21-24 0,-4-5 0,1 2 0,2 2 0,1 3 0,-3 3 0,-2 1 0,-2-2 0,-3-5 0,-4-6 0,-3-3 0,-2 0 0,1 3 0,0 3 0,2 2 0,0 0 0,0-1 0,0 3 0,2 4 0,2 10 0,2 9 0,1 6 0,-2 0 0,-2-10 0,-3-10 0,-4-12 0,-1-9 0,1-2 0,3 2 0,4 6 0,4 6 0,2 6 0,-2-2 0,-1-2 0,-1-1 0,-1 0 0,3 5 0,-2-1 0,-1-1 0,-3-5 0,-6-7 0,-4-10 0,-5-5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7-22T00:22:36.870"/>
    </inkml:context>
    <inkml:brush xml:id="br0">
      <inkml:brushProperty name="width" value="0.05" units="cm"/>
      <inkml:brushProperty name="height" value="0.05" units="cm"/>
      <inkml:brushProperty name="color" value="#E71224"/>
    </inkml:brush>
  </inkml:definitions>
  <inkml:trace contextRef="#ctx0" brushRef="#br0">0 2095 24575,'19'-5'0,"8"-12"0,20-16 0,10-17 0,1-5 0,3-7 0,-3-3 0,-3-1 0,-5 2 0,-15 16 0,-12 17 0,-8 11 0,3-2 0,4-9 0,7-11 0,4-2 0,-6 8 0,-5 11 0,-7 9 0,-4 1 0,1-6 0,6-9 0,7-7 0,0 3 0,-2 7 0,-6 10 0,-7 7 0,-4 4 0,-4 2 0,2-8 0,11-14 0,7-7 0,12-10 0,5-2 0,-4 5 0,-3 4 0,-9 10 0,-7 7 0,3-2 0,2-2 0,3-3 0,0 2 0,-4 6 0,-4 3 0,-2 2 0,-1-2 0,0-5 0,4-4 0,1 0 0,0 2 0,-1 4 0,-5 4 0,-2 3 0,-1 0 0,1-2 0,2-3 0,3 1 0,0 1 0,-2 4 0,-3 3 0,-3-2 0,1-3 0,2-4 0,4-5 0,1 1 0,0 2 0,-3 6 0,-3 4 0,-3 1 0,0-4 0,3-4 0,4-5 0,2-1 0,1 1 0,-3 3 0,-2 8 0,-3 1 0,-1 1 0,1-2 0,0-1 0,0 2 0,-3 2 0,-2 1 0,0 3 0,-1 0 0,0 1 0,2-9 0,6-12 0,4-8 0,6-10 0,1 1 0,-2 6 0,-4 8 0,-7 14 0,-4 7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E00E30-3AB0-7E44-9BD4-6172C06CE320}" type="datetimeFigureOut">
              <a:rPr lang="en-US" smtClean="0"/>
              <a:t>8/6/24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EF094-EC0A-BC4C-A9BD-4A50AFC3A212}" type="slidenum">
              <a:rPr lang="en-US" smtClean="0"/>
              <a:t>‹#›</a:t>
            </a:fld>
            <a:endParaRPr lang="en-US"/>
          </a:p>
        </p:txBody>
      </p:sp>
    </p:spTree>
    <p:extLst>
      <p:ext uri="{BB962C8B-B14F-4D97-AF65-F5344CB8AC3E}">
        <p14:creationId xmlns:p14="http://schemas.microsoft.com/office/powerpoint/2010/main" val="2565029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4EF094-EC0A-BC4C-A9BD-4A50AFC3A212}" type="slidenum">
              <a:rPr lang="en-US" smtClean="0"/>
              <a:t>23</a:t>
            </a:fld>
            <a:endParaRPr lang="en-US"/>
          </a:p>
        </p:txBody>
      </p:sp>
    </p:spTree>
    <p:extLst>
      <p:ext uri="{BB962C8B-B14F-4D97-AF65-F5344CB8AC3E}">
        <p14:creationId xmlns:p14="http://schemas.microsoft.com/office/powerpoint/2010/main" val="959112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02AC24A9-CCB6-4F8D-B8DB-C2F3692CFA5A}" type="datetimeFigureOut">
              <a:rPr lang="en-US" smtClean="0"/>
              <a:t>8/6/24</a:t>
            </a:fld>
            <a:endParaRPr lang="en-US"/>
          </a:p>
        </p:txBody>
      </p:sp>
      <p:sp>
        <p:nvSpPr>
          <p:cNvPr id="5" name="Footer Placeholder 4">
            <a:extLst>
              <a:ext uri="{FF2B5EF4-FFF2-40B4-BE49-F238E27FC236}">
                <a16:creationId xmlns:a16="http://schemas.microsoft.com/office/drawing/2014/main" id="{8B8C0E86-A7F7-4BDC-A637-254E5252DE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t>‹#›</a:t>
            </a:fld>
            <a:endParaRPr lang="en-US"/>
          </a:p>
        </p:txBody>
      </p:sp>
      <p:sp>
        <p:nvSpPr>
          <p:cNvPr id="8" name="Rectangle 7">
            <a:extLst>
              <a:ext uri="{FF2B5EF4-FFF2-40B4-BE49-F238E27FC236}">
                <a16:creationId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274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ED9A4A-D287-4207-9037-70DB007A1707}"/>
              </a:ext>
            </a:extLst>
          </p:cNvPr>
          <p:cNvSpPr>
            <a:spLocks noGrp="1"/>
          </p:cNvSpPr>
          <p:nvPr>
            <p:ph type="dt" sz="half" idx="10"/>
          </p:nvPr>
        </p:nvSpPr>
        <p:spPr/>
        <p:txBody>
          <a:bodyPr/>
          <a:lstStyle/>
          <a:p>
            <a:fld id="{02AC24A9-CCB6-4F8D-B8DB-C2F3692CFA5A}" type="datetimeFigureOut">
              <a:rPr lang="en-US" smtClean="0"/>
              <a:t>8/6/24</a:t>
            </a:fld>
            <a:endParaRPr lang="en-US"/>
          </a:p>
        </p:txBody>
      </p:sp>
      <p:sp>
        <p:nvSpPr>
          <p:cNvPr id="5" name="Footer Placeholder 4">
            <a:extLst>
              <a:ext uri="{FF2B5EF4-FFF2-40B4-BE49-F238E27FC236}">
                <a16:creationId xmlns:a16="http://schemas.microsoft.com/office/drawing/2014/main" id="{61ECFCAC-80DB-43BB-B3F1-AC22BACEE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569877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2603B-9ACE-4FA9-805B-9B91EB63DF7D}"/>
              </a:ext>
            </a:extLst>
          </p:cNvPr>
          <p:cNvSpPr>
            <a:spLocks noGrp="1"/>
          </p:cNvSpPr>
          <p:nvPr>
            <p:ph type="dt" sz="half" idx="10"/>
          </p:nvPr>
        </p:nvSpPr>
        <p:spPr/>
        <p:txBody>
          <a:bodyPr/>
          <a:lstStyle/>
          <a:p>
            <a:fld id="{02AC24A9-CCB6-4F8D-B8DB-C2F3692CFA5A}" type="datetimeFigureOut">
              <a:rPr lang="en-US" smtClean="0"/>
              <a:t>8/6/24</a:t>
            </a:fld>
            <a:endParaRPr lang="en-US"/>
          </a:p>
        </p:txBody>
      </p:sp>
      <p:sp>
        <p:nvSpPr>
          <p:cNvPr id="5" name="Footer Placeholder 4">
            <a:extLst>
              <a:ext uri="{FF2B5EF4-FFF2-40B4-BE49-F238E27FC236}">
                <a16:creationId xmlns:a16="http://schemas.microsoft.com/office/drawing/2014/main" id="{7ECE18AC-D6A9-4A61-885D-68E2B684A4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30266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8/6/24</a:t>
            </a:fld>
            <a:endParaRPr lang="en-US"/>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097641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D48BFA7D-4401-4285-802B-1579165F0D6D}"/>
              </a:ext>
            </a:extLst>
          </p:cNvPr>
          <p:cNvSpPr>
            <a:spLocks noGrp="1"/>
          </p:cNvSpPr>
          <p:nvPr>
            <p:ph type="dt" sz="half" idx="10"/>
          </p:nvPr>
        </p:nvSpPr>
        <p:spPr/>
        <p:txBody>
          <a:bodyPr/>
          <a:lstStyle/>
          <a:p>
            <a:fld id="{02AC24A9-CCB6-4F8D-B8DB-C2F3692CFA5A}" type="datetimeFigureOut">
              <a:rPr lang="en-US" smtClean="0"/>
              <a:t>8/6/24</a:t>
            </a:fld>
            <a:endParaRPr lang="en-US"/>
          </a:p>
        </p:txBody>
      </p:sp>
      <p:sp>
        <p:nvSpPr>
          <p:cNvPr id="5" name="Footer Placeholder 4">
            <a:extLst>
              <a:ext uri="{FF2B5EF4-FFF2-40B4-BE49-F238E27FC236}">
                <a16:creationId xmlns:a16="http://schemas.microsoft.com/office/drawing/2014/main" id="{49A909C5-AA19-4195-8376-9002D5DF4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3613247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8/6/24</a:t>
            </a:fld>
            <a:endParaRPr lang="en-US"/>
          </a:p>
        </p:txBody>
      </p:sp>
      <p:sp>
        <p:nvSpPr>
          <p:cNvPr id="6" name="Footer Placeholder 5">
            <a:extLst>
              <a:ext uri="{FF2B5EF4-FFF2-40B4-BE49-F238E27FC236}">
                <a16:creationId xmlns:a16="http://schemas.microsoft.com/office/drawing/2014/main" id="{76B3F71C-B897-4909-A75E-8716AD49C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348416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8/6/24</a:t>
            </a:fld>
            <a:endParaRPr lang="en-US"/>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083370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a:lstStyle/>
          <a:p>
            <a:fld id="{02AC24A9-CCB6-4F8D-B8DB-C2F3692CFA5A}" type="datetimeFigureOut">
              <a:rPr lang="en-US" smtClean="0"/>
              <a:t>8/6/24</a:t>
            </a:fld>
            <a:endParaRPr lang="en-US"/>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280739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a:lstStyle/>
          <a:p>
            <a:fld id="{02AC24A9-CCB6-4F8D-B8DB-C2F3692CFA5A}" type="datetimeFigureOut">
              <a:rPr lang="en-US" smtClean="0"/>
              <a:t>8/6/24</a:t>
            </a:fld>
            <a:endParaRPr lang="en-US"/>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04244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8/6/24</a:t>
            </a:fld>
            <a:endParaRPr lang="en-US"/>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873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8/6/24</a:t>
            </a:fld>
            <a:endParaRPr lang="en-US"/>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659748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C24A9-CCB6-4F8D-B8DB-C2F3692CFA5A}" type="datetimeFigureOut">
              <a:rPr lang="en-US" smtClean="0"/>
              <a:t>8/6/24</a:t>
            </a:fld>
            <a:endParaRPr lang="en-US"/>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t>‹#›</a:t>
            </a:fld>
            <a:endParaRPr lang="en-US"/>
          </a:p>
        </p:txBody>
      </p:sp>
    </p:spTree>
    <p:extLst>
      <p:ext uri="{BB962C8B-B14F-4D97-AF65-F5344CB8AC3E}">
        <p14:creationId xmlns:p14="http://schemas.microsoft.com/office/powerpoint/2010/main" val="359923709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8" r:id="rId6"/>
    <p:sldLayoutId id="2147483693" r:id="rId7"/>
    <p:sldLayoutId id="2147483694" r:id="rId8"/>
    <p:sldLayoutId id="2147483695" r:id="rId9"/>
    <p:sldLayoutId id="2147483697" r:id="rId10"/>
    <p:sldLayoutId id="2147483696" r:id="rId11"/>
  </p:sldLayoutIdLst>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customXml" Target="../ink/ink1.xml"/><Relationship Id="rId1" Type="http://schemas.openxmlformats.org/officeDocument/2006/relationships/slideLayout" Target="../slideLayouts/slideLayout2.xml"/><Relationship Id="rId6" Type="http://schemas.openxmlformats.org/officeDocument/2006/relationships/customXml" Target="../ink/ink2.xml"/><Relationship Id="rId5" Type="http://schemas.openxmlformats.org/officeDocument/2006/relationships/image" Target="../media/image17.pn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7.sv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3" name="Rectangle 44">
            <a:extLst>
              <a:ext uri="{FF2B5EF4-FFF2-40B4-BE49-F238E27FC236}">
                <a16:creationId xmlns:a16="http://schemas.microsoft.com/office/drawing/2014/main" id="{2FB82883-1DC0-4BE1-A607-009095F335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Logo, company name&#10;&#10;Description automatically generated">
            <a:extLst>
              <a:ext uri="{FF2B5EF4-FFF2-40B4-BE49-F238E27FC236}">
                <a16:creationId xmlns:a16="http://schemas.microsoft.com/office/drawing/2014/main" id="{A23651BD-8CBD-C74C-9133-E3FB8ADDD3F6}"/>
              </a:ext>
            </a:extLst>
          </p:cNvPr>
          <p:cNvPicPr>
            <a:picLocks noChangeAspect="1"/>
          </p:cNvPicPr>
          <p:nvPr/>
        </p:nvPicPr>
        <p:blipFill rotWithShape="1">
          <a:blip r:embed="rId2"/>
          <a:srcRect l="6736" r="7794"/>
          <a:stretch/>
        </p:blipFill>
        <p:spPr>
          <a:xfrm>
            <a:off x="20" y="10"/>
            <a:ext cx="12191980" cy="6857990"/>
          </a:xfrm>
          <a:prstGeom prst="rect">
            <a:avLst/>
          </a:prstGeom>
        </p:spPr>
      </p:pic>
      <p:sp>
        <p:nvSpPr>
          <p:cNvPr id="54" name="Rectangle 46">
            <a:extLst>
              <a:ext uri="{FF2B5EF4-FFF2-40B4-BE49-F238E27FC236}">
                <a16:creationId xmlns:a16="http://schemas.microsoft.com/office/drawing/2014/main" id="{9FA98EAA-A866-4C95-A2A8-44E46FBAD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4530071"/>
            <a:ext cx="12191999" cy="2327926"/>
          </a:xfrm>
          <a:prstGeom prst="rect">
            <a:avLst/>
          </a:prstGeom>
          <a:gradFill flip="none" rotWithShape="1">
            <a:gsLst>
              <a:gs pos="56000">
                <a:schemeClr val="tx1">
                  <a:alpha val="40000"/>
                </a:schemeClr>
              </a:gs>
              <a:gs pos="100000">
                <a:schemeClr val="tx1">
                  <a:alpha val="85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26B8EB-A421-864D-8986-C57426FF50C7}"/>
              </a:ext>
            </a:extLst>
          </p:cNvPr>
          <p:cNvSpPr>
            <a:spLocks noGrp="1"/>
          </p:cNvSpPr>
          <p:nvPr>
            <p:ph type="ctrTitle"/>
          </p:nvPr>
        </p:nvSpPr>
        <p:spPr>
          <a:xfrm>
            <a:off x="2103121" y="4727173"/>
            <a:ext cx="7985759" cy="868823"/>
          </a:xfrm>
        </p:spPr>
        <p:txBody>
          <a:bodyPr anchor="b">
            <a:normAutofit/>
          </a:bodyPr>
          <a:lstStyle/>
          <a:p>
            <a:pPr algn="ctr"/>
            <a:br>
              <a:rPr lang="en-US" sz="2800">
                <a:solidFill>
                  <a:schemeClr val="bg1"/>
                </a:solidFill>
              </a:rPr>
            </a:br>
            <a:r>
              <a:rPr lang="en-US" sz="2800">
                <a:solidFill>
                  <a:schemeClr val="bg1"/>
                </a:solidFill>
              </a:rPr>
              <a:t>	</a:t>
            </a:r>
          </a:p>
        </p:txBody>
      </p:sp>
      <p:sp>
        <p:nvSpPr>
          <p:cNvPr id="3" name="Subtitle 2">
            <a:extLst>
              <a:ext uri="{FF2B5EF4-FFF2-40B4-BE49-F238E27FC236}">
                <a16:creationId xmlns:a16="http://schemas.microsoft.com/office/drawing/2014/main" id="{60AEC7A6-4826-AA48-9835-A5CEB9B789BE}"/>
              </a:ext>
            </a:extLst>
          </p:cNvPr>
          <p:cNvSpPr>
            <a:spLocks noGrp="1"/>
          </p:cNvSpPr>
          <p:nvPr>
            <p:ph type="subTitle" idx="1"/>
          </p:nvPr>
        </p:nvSpPr>
        <p:spPr>
          <a:xfrm>
            <a:off x="2615738" y="5680637"/>
            <a:ext cx="6960524" cy="598516"/>
          </a:xfrm>
        </p:spPr>
        <p:txBody>
          <a:bodyPr anchor="t">
            <a:normAutofit/>
          </a:bodyPr>
          <a:lstStyle/>
          <a:p>
            <a:pPr algn="ctr"/>
            <a:endParaRPr lang="en-US" sz="2000" dirty="0">
              <a:solidFill>
                <a:schemeClr val="bg1"/>
              </a:solidFill>
            </a:endParaRPr>
          </a:p>
        </p:txBody>
      </p:sp>
    </p:spTree>
    <p:extLst>
      <p:ext uri="{BB962C8B-B14F-4D97-AF65-F5344CB8AC3E}">
        <p14:creationId xmlns:p14="http://schemas.microsoft.com/office/powerpoint/2010/main" val="2980152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24">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26">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8" name="Rectangle 28">
            <a:extLst>
              <a:ext uri="{FF2B5EF4-FFF2-40B4-BE49-F238E27FC236}">
                <a16:creationId xmlns:a16="http://schemas.microsoft.com/office/drawing/2014/main" id="{88263A24-0C1F-4677-B43C-4AE14E276B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Rectangle 30">
            <a:extLst>
              <a:ext uri="{FF2B5EF4-FFF2-40B4-BE49-F238E27FC236}">
                <a16:creationId xmlns:a16="http://schemas.microsoft.com/office/drawing/2014/main" id="{0ADDB668-2CA4-4D2B-9C34-3487CA330B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1553" y="304802"/>
            <a:ext cx="11097349" cy="1573149"/>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6474A57-B9D4-7C02-A6AD-F52D50FFAE3C}"/>
              </a:ext>
            </a:extLst>
          </p:cNvPr>
          <p:cNvSpPr>
            <a:spLocks noGrp="1"/>
          </p:cNvSpPr>
          <p:nvPr>
            <p:ph type="title"/>
          </p:nvPr>
        </p:nvSpPr>
        <p:spPr>
          <a:xfrm>
            <a:off x="868680" y="405575"/>
            <a:ext cx="9361792" cy="1085800"/>
          </a:xfrm>
        </p:spPr>
        <p:txBody>
          <a:bodyPr vert="horz" lIns="91440" tIns="45720" rIns="91440" bIns="45720" rtlCol="0" anchor="ctr">
            <a:normAutofit/>
          </a:bodyPr>
          <a:lstStyle/>
          <a:p>
            <a:r>
              <a:rPr lang="en-US" sz="3600" dirty="0"/>
              <a:t>Current ASAA Board of Directors</a:t>
            </a:r>
          </a:p>
        </p:txBody>
      </p:sp>
      <p:sp>
        <p:nvSpPr>
          <p:cNvPr id="40" name="Rectangle 32">
            <a:extLst>
              <a:ext uri="{FF2B5EF4-FFF2-40B4-BE49-F238E27FC236}">
                <a16:creationId xmlns:a16="http://schemas.microsoft.com/office/drawing/2014/main" id="{2568BC19-F052-4108-93E1-6A3D1DEC07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4784" y="764424"/>
            <a:ext cx="128016" cy="6539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D5FD337D-4D6B-4C8B-B6F5-121097E098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86984" y="1071836"/>
            <a:ext cx="1021458"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mc:AlternateContent xmlns:mc="http://schemas.openxmlformats.org/markup-compatibility/2006" xmlns:p14="http://schemas.microsoft.com/office/powerpoint/2010/main">
        <mc:Choice Requires="p14">
          <p:contentPart p14:bwMode="auto" r:id="rId2">
            <p14:nvContentPartPr>
              <p14:cNvPr id="13" name="Ink 12">
                <a:extLst>
                  <a:ext uri="{FF2B5EF4-FFF2-40B4-BE49-F238E27FC236}">
                    <a16:creationId xmlns:a16="http://schemas.microsoft.com/office/drawing/2014/main" id="{B960B7F9-E0D8-F172-4A61-5EAD19D8F4BD}"/>
                  </a:ext>
                </a:extLst>
              </p14:cNvPr>
              <p14:cNvContentPartPr/>
              <p14:nvPr/>
            </p14:nvContentPartPr>
            <p14:xfrm>
              <a:off x="6201463" y="3018695"/>
              <a:ext cx="559080" cy="659160"/>
            </p14:xfrm>
          </p:contentPart>
        </mc:Choice>
        <mc:Fallback xmlns="">
          <p:pic>
            <p:nvPicPr>
              <p:cNvPr id="13" name="Ink 12">
                <a:extLst>
                  <a:ext uri="{FF2B5EF4-FFF2-40B4-BE49-F238E27FC236}">
                    <a16:creationId xmlns:a16="http://schemas.microsoft.com/office/drawing/2014/main" id="{B960B7F9-E0D8-F172-4A61-5EAD19D8F4BD}"/>
                  </a:ext>
                </a:extLst>
              </p:cNvPr>
              <p:cNvPicPr/>
              <p:nvPr/>
            </p:nvPicPr>
            <p:blipFill>
              <a:blip r:embed="rId5"/>
              <a:stretch>
                <a:fillRect/>
              </a:stretch>
            </p:blipFill>
            <p:spPr>
              <a:xfrm>
                <a:off x="6192463" y="3009695"/>
                <a:ext cx="576720" cy="676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DBC9B742-FEEA-C5BA-C3FA-1A3C9D0F5FAC}"/>
                  </a:ext>
                </a:extLst>
              </p14:cNvPr>
              <p14:cNvContentPartPr/>
              <p14:nvPr/>
            </p14:nvContentPartPr>
            <p14:xfrm>
              <a:off x="6214783" y="2958935"/>
              <a:ext cx="622080" cy="754560"/>
            </p14:xfrm>
          </p:contentPart>
        </mc:Choice>
        <mc:Fallback xmlns="">
          <p:pic>
            <p:nvPicPr>
              <p:cNvPr id="15" name="Ink 14">
                <a:extLst>
                  <a:ext uri="{FF2B5EF4-FFF2-40B4-BE49-F238E27FC236}">
                    <a16:creationId xmlns:a16="http://schemas.microsoft.com/office/drawing/2014/main" id="{DBC9B742-FEEA-C5BA-C3FA-1A3C9D0F5FAC}"/>
                  </a:ext>
                </a:extLst>
              </p:cNvPr>
              <p:cNvPicPr/>
              <p:nvPr/>
            </p:nvPicPr>
            <p:blipFill>
              <a:blip r:embed="rId7"/>
              <a:stretch>
                <a:fillRect/>
              </a:stretch>
            </p:blipFill>
            <p:spPr>
              <a:xfrm>
                <a:off x="6205783" y="2949935"/>
                <a:ext cx="639720" cy="772200"/>
              </a:xfrm>
              <a:prstGeom prst="rect">
                <a:avLst/>
              </a:prstGeom>
            </p:spPr>
          </p:pic>
        </mc:Fallback>
      </mc:AlternateContent>
      <p:pic>
        <p:nvPicPr>
          <p:cNvPr id="6" name="Content Placeholder 5" descr="A close-up of a few men&#10;&#10;Description automatically generated">
            <a:extLst>
              <a:ext uri="{FF2B5EF4-FFF2-40B4-BE49-F238E27FC236}">
                <a16:creationId xmlns:a16="http://schemas.microsoft.com/office/drawing/2014/main" id="{A4DEB656-0515-C319-B1D5-7AC3ACC5BAAD}"/>
              </a:ext>
            </a:extLst>
          </p:cNvPr>
          <p:cNvPicPr>
            <a:picLocks noGrp="1" noChangeAspect="1"/>
          </p:cNvPicPr>
          <p:nvPr>
            <p:ph idx="1"/>
          </p:nvPr>
        </p:nvPicPr>
        <p:blipFill>
          <a:blip r:embed="rId8"/>
          <a:stretch>
            <a:fillRect/>
          </a:stretch>
        </p:blipFill>
        <p:spPr>
          <a:xfrm>
            <a:off x="203386" y="1807245"/>
            <a:ext cx="4584745" cy="2378086"/>
          </a:xfrm>
        </p:spPr>
      </p:pic>
      <p:pic>
        <p:nvPicPr>
          <p:cNvPr id="8" name="Picture 7" descr="A group of men with their names&#10;&#10;Description automatically generated">
            <a:extLst>
              <a:ext uri="{FF2B5EF4-FFF2-40B4-BE49-F238E27FC236}">
                <a16:creationId xmlns:a16="http://schemas.microsoft.com/office/drawing/2014/main" id="{54674281-8112-EB0C-B9F1-9671C6CA5AAA}"/>
              </a:ext>
            </a:extLst>
          </p:cNvPr>
          <p:cNvPicPr>
            <a:picLocks noChangeAspect="1"/>
          </p:cNvPicPr>
          <p:nvPr/>
        </p:nvPicPr>
        <p:blipFill>
          <a:blip r:embed="rId9"/>
          <a:stretch>
            <a:fillRect/>
          </a:stretch>
        </p:blipFill>
        <p:spPr>
          <a:xfrm>
            <a:off x="6146854" y="1807245"/>
            <a:ext cx="4211130" cy="3106974"/>
          </a:xfrm>
          <a:prstGeom prst="rect">
            <a:avLst/>
          </a:prstGeom>
        </p:spPr>
      </p:pic>
    </p:spTree>
    <p:extLst>
      <p:ext uri="{BB962C8B-B14F-4D97-AF65-F5344CB8AC3E}">
        <p14:creationId xmlns:p14="http://schemas.microsoft.com/office/powerpoint/2010/main" val="1632202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F4F2FC05-7D27-410F-BDA9-ADF483136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0" name="Rectangle 19">
            <a:extLst>
              <a:ext uri="{FF2B5EF4-FFF2-40B4-BE49-F238E27FC236}">
                <a16:creationId xmlns:a16="http://schemas.microsoft.com/office/drawing/2014/main" id="{9080D120-BD54-46E1-BA37-82F5E8089E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3" y="633619"/>
            <a:ext cx="5457817"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D58B3E0-F28D-6849-BBE8-14275FEB2596}"/>
              </a:ext>
            </a:extLst>
          </p:cNvPr>
          <p:cNvSpPr>
            <a:spLocks noGrp="1"/>
          </p:cNvSpPr>
          <p:nvPr>
            <p:ph type="title"/>
          </p:nvPr>
        </p:nvSpPr>
        <p:spPr>
          <a:xfrm>
            <a:off x="838198" y="978408"/>
            <a:ext cx="4607052" cy="1106424"/>
          </a:xfrm>
        </p:spPr>
        <p:txBody>
          <a:bodyPr>
            <a:normAutofit/>
          </a:bodyPr>
          <a:lstStyle/>
          <a:p>
            <a:r>
              <a:rPr lang="en-US" sz="2900" dirty="0"/>
              <a:t>Board Agenda, Packet &amp; Minutes	</a:t>
            </a:r>
          </a:p>
        </p:txBody>
      </p:sp>
      <p:sp>
        <p:nvSpPr>
          <p:cNvPr id="22" name="Rectangle 21">
            <a:extLst>
              <a:ext uri="{FF2B5EF4-FFF2-40B4-BE49-F238E27FC236}">
                <a16:creationId xmlns:a16="http://schemas.microsoft.com/office/drawing/2014/main" id="{81D83946-74FA-498A-AC80-9926F041B5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5" y="1181536"/>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5060D983-8B52-443A-8183-2A1DE0561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6" y="2185416"/>
            <a:ext cx="4446484"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35C57D8-4562-164F-9685-CEF90CB0D9BE}"/>
              </a:ext>
            </a:extLst>
          </p:cNvPr>
          <p:cNvSpPr>
            <a:spLocks noGrp="1"/>
          </p:cNvSpPr>
          <p:nvPr>
            <p:ph idx="1"/>
          </p:nvPr>
        </p:nvSpPr>
        <p:spPr>
          <a:xfrm>
            <a:off x="841246" y="2368296"/>
            <a:ext cx="4607052" cy="3502152"/>
          </a:xfrm>
        </p:spPr>
        <p:txBody>
          <a:bodyPr>
            <a:normAutofit/>
          </a:bodyPr>
          <a:lstStyle/>
          <a:p>
            <a:r>
              <a:rPr lang="en-US" sz="1800" dirty="0"/>
              <a:t>I will typically post the Meeting Agenda about three weeks prior to the meetings.</a:t>
            </a:r>
          </a:p>
          <a:p>
            <a:r>
              <a:rPr lang="en-US" sz="1800" dirty="0"/>
              <a:t>I will typically send out the Board packet to the Board Members about two weeks prior to the meetings.</a:t>
            </a:r>
          </a:p>
          <a:p>
            <a:r>
              <a:rPr lang="en-US" sz="1800" dirty="0"/>
              <a:t>Unadopted Minutes are usually posted within a week of the Board meeting being concluded.</a:t>
            </a:r>
          </a:p>
          <a:p>
            <a:endParaRPr lang="en-US" sz="1800" dirty="0"/>
          </a:p>
          <a:p>
            <a:pPr marL="0" indent="0">
              <a:buNone/>
            </a:pPr>
            <a:endParaRPr lang="en-US" sz="1800" dirty="0"/>
          </a:p>
        </p:txBody>
      </p:sp>
      <p:pic>
        <p:nvPicPr>
          <p:cNvPr id="5" name="Picture 4" descr="Pencils">
            <a:extLst>
              <a:ext uri="{FF2B5EF4-FFF2-40B4-BE49-F238E27FC236}">
                <a16:creationId xmlns:a16="http://schemas.microsoft.com/office/drawing/2014/main" id="{C9E705D7-AB5E-43B6-9E54-CAEF2202E586}"/>
              </a:ext>
            </a:extLst>
          </p:cNvPr>
          <p:cNvPicPr>
            <a:picLocks noChangeAspect="1"/>
          </p:cNvPicPr>
          <p:nvPr/>
        </p:nvPicPr>
        <p:blipFill rotWithShape="1">
          <a:blip r:embed="rId2"/>
          <a:srcRect t="6555" r="3" b="8219"/>
          <a:stretch/>
        </p:blipFill>
        <p:spPr>
          <a:xfrm>
            <a:off x="6324599" y="10"/>
            <a:ext cx="5457817" cy="3337549"/>
          </a:xfrm>
          <a:prstGeom prst="rect">
            <a:avLst/>
          </a:prstGeom>
        </p:spPr>
      </p:pic>
      <p:pic>
        <p:nvPicPr>
          <p:cNvPr id="6" name="Picture 5" descr="Graphical user interface, text, website&#10;&#10;Description automatically generated">
            <a:extLst>
              <a:ext uri="{FF2B5EF4-FFF2-40B4-BE49-F238E27FC236}">
                <a16:creationId xmlns:a16="http://schemas.microsoft.com/office/drawing/2014/main" id="{22F34DE3-773B-D121-B25D-4B46F877BA16}"/>
              </a:ext>
            </a:extLst>
          </p:cNvPr>
          <p:cNvPicPr>
            <a:picLocks noChangeAspect="1"/>
          </p:cNvPicPr>
          <p:nvPr/>
        </p:nvPicPr>
        <p:blipFill rotWithShape="1">
          <a:blip r:embed="rId3"/>
          <a:srcRect r="3" b="33170"/>
          <a:stretch/>
        </p:blipFill>
        <p:spPr>
          <a:xfrm>
            <a:off x="6324590" y="3520439"/>
            <a:ext cx="5457817" cy="3337561"/>
          </a:xfrm>
          <a:prstGeom prst="rect">
            <a:avLst/>
          </a:prstGeom>
        </p:spPr>
      </p:pic>
    </p:spTree>
    <p:extLst>
      <p:ext uri="{BB962C8B-B14F-4D97-AF65-F5344CB8AC3E}">
        <p14:creationId xmlns:p14="http://schemas.microsoft.com/office/powerpoint/2010/main" val="2938357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78628CE-E0E9-CDB7-38CF-2A8EA4EFE9EA}"/>
              </a:ext>
            </a:extLst>
          </p:cNvPr>
          <p:cNvSpPr>
            <a:spLocks noGrp="1"/>
          </p:cNvSpPr>
          <p:nvPr>
            <p:ph type="title"/>
          </p:nvPr>
        </p:nvSpPr>
        <p:spPr>
          <a:xfrm>
            <a:off x="841248" y="256032"/>
            <a:ext cx="10506456" cy="1014984"/>
          </a:xfrm>
        </p:spPr>
        <p:txBody>
          <a:bodyPr anchor="b">
            <a:normAutofit fontScale="90000"/>
          </a:bodyPr>
          <a:lstStyle/>
          <a:p>
            <a:r>
              <a:rPr lang="en-US" dirty="0"/>
              <a:t>Some upcoming Board meeting agenda items</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9144"/>
          </a:xfrm>
          <a:prstGeom prst="rect">
            <a:avLst/>
          </a:prstGeom>
          <a:solidFill>
            <a:schemeClr val="tx1">
              <a:lumMod val="65000"/>
              <a:lumOff val="35000"/>
              <a:alpha val="30000"/>
            </a:schemeClr>
          </a:solidFill>
          <a:ln w="952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FAEE9086-8A5D-6D3A-F205-7678F49742A5}"/>
              </a:ext>
            </a:extLst>
          </p:cNvPr>
          <p:cNvGraphicFramePr>
            <a:graphicFrameLocks noGrp="1"/>
          </p:cNvGraphicFramePr>
          <p:nvPr>
            <p:ph idx="1"/>
            <p:extLst>
              <p:ext uri="{D42A27DB-BD31-4B8C-83A1-F6EECF244321}">
                <p14:modId xmlns:p14="http://schemas.microsoft.com/office/powerpoint/2010/main" val="3268726275"/>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617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Graphical user interface, website, timeline&#10;&#10;Description automatically generated">
            <a:extLst>
              <a:ext uri="{FF2B5EF4-FFF2-40B4-BE49-F238E27FC236}">
                <a16:creationId xmlns:a16="http://schemas.microsoft.com/office/drawing/2014/main" id="{41A82927-864C-141C-9187-7BA2460871C2}"/>
              </a:ext>
            </a:extLst>
          </p:cNvPr>
          <p:cNvPicPr>
            <a:picLocks noGrp="1" noChangeAspect="1"/>
          </p:cNvPicPr>
          <p:nvPr>
            <p:ph idx="1"/>
          </p:nvPr>
        </p:nvPicPr>
        <p:blipFill rotWithShape="1">
          <a:blip r:embed="rId2"/>
          <a:srcRect b="6639"/>
          <a:stretch/>
        </p:blipFill>
        <p:spPr>
          <a:xfrm>
            <a:off x="20" y="10"/>
            <a:ext cx="12191981" cy="6857990"/>
          </a:xfrm>
          <a:prstGeom prst="rect">
            <a:avLst/>
          </a:prstGeom>
        </p:spPr>
      </p:pic>
      <p:sp>
        <p:nvSpPr>
          <p:cNvPr id="16" name="Rectangle 15">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FBE53D2-7399-0A8A-868E-171EEB6FE9E5}"/>
              </a:ext>
            </a:extLst>
          </p:cNvPr>
          <p:cNvSpPr>
            <a:spLocks noGrp="1"/>
          </p:cNvSpPr>
          <p:nvPr>
            <p:ph type="title"/>
          </p:nvPr>
        </p:nvSpPr>
        <p:spPr>
          <a:xfrm>
            <a:off x="404553" y="3091928"/>
            <a:ext cx="9078562" cy="2387600"/>
          </a:xfrm>
        </p:spPr>
        <p:txBody>
          <a:bodyPr vert="horz" lIns="91440" tIns="45720" rIns="91440" bIns="45720" rtlCol="0" anchor="b">
            <a:normAutofit/>
          </a:bodyPr>
          <a:lstStyle/>
          <a:p>
            <a:r>
              <a:rPr lang="en-US" sz="4100"/>
              <a:t>ASAA is a member of the National Federation of State High School Associations….aka “NFHS”</a:t>
            </a:r>
          </a:p>
        </p:txBody>
      </p:sp>
      <p:sp>
        <p:nvSpPr>
          <p:cNvPr id="18" name="Rectangle: Rounded Corners 17">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7817396"/>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Graphical user interface, application&#10;&#10;Description automatically generated">
            <a:extLst>
              <a:ext uri="{FF2B5EF4-FFF2-40B4-BE49-F238E27FC236}">
                <a16:creationId xmlns:a16="http://schemas.microsoft.com/office/drawing/2014/main" id="{5E7EE872-CE48-70B6-5FFE-33DB89968161}"/>
              </a:ext>
            </a:extLst>
          </p:cNvPr>
          <p:cNvPicPr>
            <a:picLocks noGrp="1" noChangeAspect="1"/>
          </p:cNvPicPr>
          <p:nvPr>
            <p:ph idx="1"/>
          </p:nvPr>
        </p:nvPicPr>
        <p:blipFill rotWithShape="1">
          <a:blip r:embed="rId2"/>
          <a:srcRect l="3556" r="1" b="1"/>
          <a:stretch/>
        </p:blipFill>
        <p:spPr>
          <a:xfrm>
            <a:off x="20" y="10"/>
            <a:ext cx="12191980" cy="6857990"/>
          </a:xfrm>
          <a:prstGeom prst="rect">
            <a:avLst/>
          </a:prstGeom>
        </p:spPr>
      </p:pic>
      <p:sp>
        <p:nvSpPr>
          <p:cNvPr id="16" name="Rectangle 15">
            <a:extLst>
              <a:ext uri="{FF2B5EF4-FFF2-40B4-BE49-F238E27FC236}">
                <a16:creationId xmlns:a16="http://schemas.microsoft.com/office/drawing/2014/main" id="{A44CD100-6267-4E62-AA64-2182A3A6A1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alpha val="30000"/>
                </a:schemeClr>
              </a:gs>
              <a:gs pos="33000">
                <a:schemeClr val="tx1">
                  <a:alpha val="20000"/>
                </a:schemeClr>
              </a:gs>
              <a:gs pos="0">
                <a:schemeClr val="tx1">
                  <a:alpha val="0"/>
                </a:schemeClr>
              </a:gs>
              <a:gs pos="100000">
                <a:schemeClr val="tx1">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7443D7A-1E2D-FA98-BA2A-9736689C1877}"/>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solidFill>
                  <a:schemeClr val="bg1"/>
                </a:solidFill>
              </a:rPr>
              <a:t>NFHS Learn</a:t>
            </a:r>
          </a:p>
        </p:txBody>
      </p:sp>
      <p:sp>
        <p:nvSpPr>
          <p:cNvPr id="18" name="Rectangle 1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bg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4948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6" name="Rectangle 35">
            <a:extLst>
              <a:ext uri="{FF2B5EF4-FFF2-40B4-BE49-F238E27FC236}">
                <a16:creationId xmlns:a16="http://schemas.microsoft.com/office/drawing/2014/main" id="{2FB82883-1DC0-4BE1-A607-009095F335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descr="A group of people running&#10;&#10;Description automatically generated">
            <a:extLst>
              <a:ext uri="{FF2B5EF4-FFF2-40B4-BE49-F238E27FC236}">
                <a16:creationId xmlns:a16="http://schemas.microsoft.com/office/drawing/2014/main" id="{80833FFC-9F91-827C-2506-CEBE2C02A820}"/>
              </a:ext>
            </a:extLst>
          </p:cNvPr>
          <p:cNvPicPr>
            <a:picLocks noGrp="1" noChangeAspect="1"/>
          </p:cNvPicPr>
          <p:nvPr>
            <p:ph idx="1"/>
          </p:nvPr>
        </p:nvPicPr>
        <p:blipFill rotWithShape="1">
          <a:blip r:embed="rId2"/>
          <a:srcRect b="7025"/>
          <a:stretch/>
        </p:blipFill>
        <p:spPr>
          <a:xfrm>
            <a:off x="20" y="10"/>
            <a:ext cx="12191980" cy="6857990"/>
          </a:xfrm>
          <a:prstGeom prst="rect">
            <a:avLst/>
          </a:prstGeom>
        </p:spPr>
      </p:pic>
      <p:sp>
        <p:nvSpPr>
          <p:cNvPr id="38" name="Rectangle 37">
            <a:extLst>
              <a:ext uri="{FF2B5EF4-FFF2-40B4-BE49-F238E27FC236}">
                <a16:creationId xmlns:a16="http://schemas.microsoft.com/office/drawing/2014/main" id="{9FA98EAA-A866-4C95-A2A8-44E46FBAD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 y="4530071"/>
            <a:ext cx="12191999" cy="2327926"/>
          </a:xfrm>
          <a:prstGeom prst="rect">
            <a:avLst/>
          </a:prstGeom>
          <a:gradFill flip="none" rotWithShape="1">
            <a:gsLst>
              <a:gs pos="56000">
                <a:schemeClr val="tx1">
                  <a:alpha val="40000"/>
                </a:schemeClr>
              </a:gs>
              <a:gs pos="100000">
                <a:schemeClr val="tx1">
                  <a:alpha val="85000"/>
                </a:schemeClr>
              </a:gs>
              <a:gs pos="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014878-8F9F-644F-99B6-77CB2F622D20}"/>
              </a:ext>
            </a:extLst>
          </p:cNvPr>
          <p:cNvSpPr>
            <a:spLocks noGrp="1"/>
          </p:cNvSpPr>
          <p:nvPr>
            <p:ph type="title"/>
          </p:nvPr>
        </p:nvSpPr>
        <p:spPr>
          <a:xfrm>
            <a:off x="2103121" y="4727173"/>
            <a:ext cx="7985759" cy="868823"/>
          </a:xfrm>
        </p:spPr>
        <p:txBody>
          <a:bodyPr vert="horz" lIns="91440" tIns="45720" rIns="91440" bIns="45720" rtlCol="0" anchor="b">
            <a:normAutofit/>
          </a:bodyPr>
          <a:lstStyle/>
          <a:p>
            <a:pPr algn="ctr"/>
            <a:r>
              <a:rPr lang="en-US">
                <a:solidFill>
                  <a:schemeClr val="bg1"/>
                </a:solidFill>
              </a:rPr>
              <a:t>ASAA Website----asaa.org	</a:t>
            </a:r>
          </a:p>
        </p:txBody>
      </p:sp>
    </p:spTree>
    <p:extLst>
      <p:ext uri="{BB962C8B-B14F-4D97-AF65-F5344CB8AC3E}">
        <p14:creationId xmlns:p14="http://schemas.microsoft.com/office/powerpoint/2010/main" val="3379197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 name="Rectangle 90">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3" name="Rectangle 92">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95" name="Rectangle 94">
            <a:extLst>
              <a:ext uri="{FF2B5EF4-FFF2-40B4-BE49-F238E27FC236}">
                <a16:creationId xmlns:a16="http://schemas.microsoft.com/office/drawing/2014/main" id="{68AF5748-FED8-45BA-8631-26D1D10F32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65CEA5-52CB-714C-BBD4-C83BE114AC76}"/>
              </a:ext>
            </a:extLst>
          </p:cNvPr>
          <p:cNvSpPr>
            <a:spLocks noGrp="1"/>
          </p:cNvSpPr>
          <p:nvPr>
            <p:ph type="title"/>
          </p:nvPr>
        </p:nvSpPr>
        <p:spPr>
          <a:xfrm>
            <a:off x="477981" y="1122363"/>
            <a:ext cx="4023360" cy="3204134"/>
          </a:xfrm>
        </p:spPr>
        <p:txBody>
          <a:bodyPr vert="horz" lIns="91440" tIns="45720" rIns="91440" bIns="45720" rtlCol="0" anchor="b">
            <a:normAutofit/>
          </a:bodyPr>
          <a:lstStyle/>
          <a:p>
            <a:r>
              <a:rPr lang="en-US" sz="4800"/>
              <a:t>ASAA Handbook</a:t>
            </a:r>
          </a:p>
        </p:txBody>
      </p:sp>
      <p:sp>
        <p:nvSpPr>
          <p:cNvPr id="38" name="Content Placeholder 11">
            <a:extLst>
              <a:ext uri="{FF2B5EF4-FFF2-40B4-BE49-F238E27FC236}">
                <a16:creationId xmlns:a16="http://schemas.microsoft.com/office/drawing/2014/main" id="{7A93572F-B04F-4A62-8B0D-53F6BEE3974E}"/>
              </a:ext>
            </a:extLst>
          </p:cNvPr>
          <p:cNvSpPr>
            <a:spLocks noGrp="1"/>
          </p:cNvSpPr>
          <p:nvPr>
            <p:ph sz="half" idx="1"/>
          </p:nvPr>
        </p:nvSpPr>
        <p:spPr>
          <a:xfrm>
            <a:off x="477981" y="4872922"/>
            <a:ext cx="3933306" cy="1208141"/>
          </a:xfrm>
        </p:spPr>
        <p:txBody>
          <a:bodyPr vert="horz" lIns="91440" tIns="45720" rIns="91440" bIns="45720" rtlCol="0">
            <a:normAutofit/>
          </a:bodyPr>
          <a:lstStyle/>
          <a:p>
            <a:pPr marL="0" indent="0">
              <a:buNone/>
            </a:pPr>
            <a:r>
              <a:rPr lang="en-US" sz="2000"/>
              <a:t>Found on the Handbook Tab…will be updated throughout the year</a:t>
            </a:r>
          </a:p>
        </p:txBody>
      </p:sp>
      <p:sp>
        <p:nvSpPr>
          <p:cNvPr id="97" name="Rectangle 96">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9" name="Rectangle 98">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Content Placeholder 7" descr="A screenshot of a handbook&#10;&#10;Description automatically generated">
            <a:extLst>
              <a:ext uri="{FF2B5EF4-FFF2-40B4-BE49-F238E27FC236}">
                <a16:creationId xmlns:a16="http://schemas.microsoft.com/office/drawing/2014/main" id="{85305CF7-86E3-0566-9F76-6B7326D24BDE}"/>
              </a:ext>
            </a:extLst>
          </p:cNvPr>
          <p:cNvPicPr>
            <a:picLocks noGrp="1" noChangeAspect="1"/>
          </p:cNvPicPr>
          <p:nvPr>
            <p:ph sz="half" idx="2"/>
          </p:nvPr>
        </p:nvPicPr>
        <p:blipFill>
          <a:blip r:embed="rId2"/>
          <a:stretch>
            <a:fillRect/>
          </a:stretch>
        </p:blipFill>
        <p:spPr>
          <a:xfrm>
            <a:off x="5385992" y="625683"/>
            <a:ext cx="5803595" cy="5455380"/>
          </a:xfrm>
          <a:prstGeom prst="rect">
            <a:avLst/>
          </a:prstGeom>
        </p:spPr>
      </p:pic>
    </p:spTree>
    <p:extLst>
      <p:ext uri="{BB962C8B-B14F-4D97-AF65-F5344CB8AC3E}">
        <p14:creationId xmlns:p14="http://schemas.microsoft.com/office/powerpoint/2010/main" val="1112810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7" name="Rectangle 26">
            <a:extLst>
              <a:ext uri="{FF2B5EF4-FFF2-40B4-BE49-F238E27FC236}">
                <a16:creationId xmlns:a16="http://schemas.microsoft.com/office/drawing/2014/main" id="{2D6FBB9D-1CAA-4D05-AB33-BABDFE17B8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9" name="Rectangle 28">
            <a:extLst>
              <a:ext uri="{FF2B5EF4-FFF2-40B4-BE49-F238E27FC236}">
                <a16:creationId xmlns:a16="http://schemas.microsoft.com/office/drawing/2014/main" id="{04727B71-B4B6-4823-80A1-68C40B4751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79A6DB05-9FB5-4B07-8675-74C23D4FD8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3" name="Rectangle 32">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5" name="Rectangle 34">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6838569"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Rectangle 38">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8" y="2093976"/>
            <a:ext cx="5846683"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1F7CDCCE-917C-5043-999C-5BA220D3403F}"/>
              </a:ext>
            </a:extLst>
          </p:cNvPr>
          <p:cNvSpPr txBox="1"/>
          <p:nvPr/>
        </p:nvSpPr>
        <p:spPr>
          <a:xfrm>
            <a:off x="841248" y="2252870"/>
            <a:ext cx="5993892" cy="3560251"/>
          </a:xfrm>
          <a:prstGeom prst="rect">
            <a:avLst/>
          </a:prstGeom>
        </p:spPr>
        <p:txBody>
          <a:bodyPr vert="horz" lIns="91440" tIns="45720" rIns="91440" bIns="45720" rtlCol="0">
            <a:normAutofit/>
          </a:bodyPr>
          <a:lstStyle/>
          <a:p>
            <a:pPr indent="-228600">
              <a:lnSpc>
                <a:spcPct val="110000"/>
              </a:lnSpc>
              <a:spcAft>
                <a:spcPts val="600"/>
              </a:spcAft>
              <a:buFont typeface="Arial" panose="020B0604020202020204" pitchFamily="34" charset="0"/>
              <a:buChar char="•"/>
            </a:pPr>
            <a:r>
              <a:rPr lang="en-US"/>
              <a:t>Approved each year at the December Board Meeting.</a:t>
            </a:r>
          </a:p>
          <a:p>
            <a:pPr indent="-228600">
              <a:lnSpc>
                <a:spcPct val="110000"/>
              </a:lnSpc>
              <a:spcAft>
                <a:spcPts val="600"/>
              </a:spcAft>
              <a:buFont typeface="Arial" panose="020B0604020202020204" pitchFamily="34" charset="0"/>
              <a:buChar char="•"/>
            </a:pPr>
            <a:endParaRPr lang="en-US"/>
          </a:p>
          <a:p>
            <a:pPr marL="285750" indent="-228600">
              <a:lnSpc>
                <a:spcPct val="110000"/>
              </a:lnSpc>
              <a:spcAft>
                <a:spcPts val="600"/>
              </a:spcAft>
              <a:buFont typeface="Arial" panose="020B0604020202020204" pitchFamily="34" charset="0"/>
              <a:buChar char="•"/>
            </a:pPr>
            <a:r>
              <a:rPr lang="en-US" b="1"/>
              <a:t>First Practice Date</a:t>
            </a:r>
          </a:p>
          <a:p>
            <a:pPr marL="285750" indent="-228600">
              <a:lnSpc>
                <a:spcPct val="110000"/>
              </a:lnSpc>
              <a:spcAft>
                <a:spcPts val="600"/>
              </a:spcAft>
              <a:buFont typeface="Arial" panose="020B0604020202020204" pitchFamily="34" charset="0"/>
              <a:buChar char="•"/>
            </a:pPr>
            <a:r>
              <a:rPr lang="en-US" b="1"/>
              <a:t>First Contest Date</a:t>
            </a:r>
          </a:p>
          <a:p>
            <a:pPr marL="285750" indent="-228600">
              <a:lnSpc>
                <a:spcPct val="110000"/>
              </a:lnSpc>
              <a:spcAft>
                <a:spcPts val="600"/>
              </a:spcAft>
              <a:buFont typeface="Arial" panose="020B0604020202020204" pitchFamily="34" charset="0"/>
              <a:buChar char="•"/>
            </a:pPr>
            <a:r>
              <a:rPr lang="en-US" b="1"/>
              <a:t>Last Contest Date</a:t>
            </a:r>
          </a:p>
          <a:p>
            <a:pPr marL="285750" indent="-228600">
              <a:lnSpc>
                <a:spcPct val="110000"/>
              </a:lnSpc>
              <a:spcAft>
                <a:spcPts val="600"/>
              </a:spcAft>
              <a:buFont typeface="Arial" panose="020B0604020202020204" pitchFamily="34" charset="0"/>
              <a:buChar char="•"/>
            </a:pPr>
            <a:r>
              <a:rPr lang="en-US"/>
              <a:t>State Championship Dates and Location</a:t>
            </a:r>
          </a:p>
          <a:p>
            <a:pPr marL="285750" indent="-228600">
              <a:lnSpc>
                <a:spcPct val="110000"/>
              </a:lnSpc>
              <a:spcAft>
                <a:spcPts val="600"/>
              </a:spcAft>
              <a:buFont typeface="Arial" panose="020B0604020202020204" pitchFamily="34" charset="0"/>
              <a:buChar char="•"/>
            </a:pPr>
            <a:r>
              <a:rPr lang="en-US"/>
              <a:t>Board of Directors Meetings</a:t>
            </a:r>
          </a:p>
        </p:txBody>
      </p:sp>
      <p:pic>
        <p:nvPicPr>
          <p:cNvPr id="5" name="Picture 4">
            <a:extLst>
              <a:ext uri="{FF2B5EF4-FFF2-40B4-BE49-F238E27FC236}">
                <a16:creationId xmlns:a16="http://schemas.microsoft.com/office/drawing/2014/main" id="{AD64AD61-63D4-A4D8-A16D-CEFA904AFAD0}"/>
              </a:ext>
            </a:extLst>
          </p:cNvPr>
          <p:cNvPicPr>
            <a:picLocks noChangeAspect="1"/>
          </p:cNvPicPr>
          <p:nvPr/>
        </p:nvPicPr>
        <p:blipFill>
          <a:blip r:embed="rId2"/>
          <a:stretch>
            <a:fillRect/>
          </a:stretch>
        </p:blipFill>
        <p:spPr>
          <a:xfrm>
            <a:off x="7679814" y="728179"/>
            <a:ext cx="4097657" cy="5301058"/>
          </a:xfrm>
          <a:prstGeom prst="rect">
            <a:avLst/>
          </a:prstGeom>
        </p:spPr>
      </p:pic>
    </p:spTree>
    <p:extLst>
      <p:ext uri="{BB962C8B-B14F-4D97-AF65-F5344CB8AC3E}">
        <p14:creationId xmlns:p14="http://schemas.microsoft.com/office/powerpoint/2010/main" val="14648936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664D8-1273-FC4D-84B4-0C9B81CE0EC6}"/>
              </a:ext>
            </a:extLst>
          </p:cNvPr>
          <p:cNvSpPr>
            <a:spLocks noGrp="1"/>
          </p:cNvSpPr>
          <p:nvPr>
            <p:ph type="title"/>
          </p:nvPr>
        </p:nvSpPr>
        <p:spPr/>
        <p:txBody>
          <a:bodyPr/>
          <a:lstStyle/>
          <a:p>
            <a:r>
              <a:rPr lang="en-US"/>
              <a:t>Out-of-Season Participation Policy </a:t>
            </a:r>
            <a:endParaRPr lang="en-US">
              <a:effectLst/>
            </a:endParaRPr>
          </a:p>
        </p:txBody>
      </p:sp>
      <p:sp>
        <p:nvSpPr>
          <p:cNvPr id="3" name="Content Placeholder 2">
            <a:extLst>
              <a:ext uri="{FF2B5EF4-FFF2-40B4-BE49-F238E27FC236}">
                <a16:creationId xmlns:a16="http://schemas.microsoft.com/office/drawing/2014/main" id="{058975AE-3087-7F4D-AFB1-19939B02D72A}"/>
              </a:ext>
            </a:extLst>
          </p:cNvPr>
          <p:cNvSpPr>
            <a:spLocks noGrp="1"/>
          </p:cNvSpPr>
          <p:nvPr>
            <p:ph idx="1"/>
          </p:nvPr>
        </p:nvSpPr>
        <p:spPr/>
        <p:txBody>
          <a:bodyPr>
            <a:normAutofit/>
          </a:bodyPr>
          <a:lstStyle/>
          <a:p>
            <a:r>
              <a:rPr lang="en-US" dirty="0"/>
              <a:t>“Out-of-Season is any time other than during the established high school season in a particular sport. </a:t>
            </a:r>
            <a:endParaRPr lang="en-US" b="1" dirty="0"/>
          </a:p>
          <a:p>
            <a:pPr marL="457200" lvl="1" indent="0">
              <a:buNone/>
            </a:pPr>
            <a:endParaRPr lang="en-US" dirty="0"/>
          </a:p>
          <a:p>
            <a:pPr marL="457200" lvl="1" indent="0">
              <a:buNone/>
            </a:pPr>
            <a:endParaRPr lang="en-US" dirty="0"/>
          </a:p>
        </p:txBody>
      </p:sp>
    </p:spTree>
    <p:extLst>
      <p:ext uri="{BB962C8B-B14F-4D97-AF65-F5344CB8AC3E}">
        <p14:creationId xmlns:p14="http://schemas.microsoft.com/office/powerpoint/2010/main" val="35608174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30A6B-76E0-4640-B2C3-8CFE2F9EEFE4}"/>
              </a:ext>
            </a:extLst>
          </p:cNvPr>
          <p:cNvSpPr>
            <a:spLocks noGrp="1"/>
          </p:cNvSpPr>
          <p:nvPr>
            <p:ph type="title"/>
          </p:nvPr>
        </p:nvSpPr>
        <p:spPr/>
        <p:txBody>
          <a:bodyPr>
            <a:normAutofit fontScale="90000"/>
          </a:bodyPr>
          <a:lstStyle/>
          <a:p>
            <a:br>
              <a:rPr lang="en-US"/>
            </a:br>
            <a:r>
              <a:rPr lang="en-US"/>
              <a:t>Out-of-Season Participation Policy </a:t>
            </a:r>
            <a:br>
              <a:rPr lang="en-US"/>
            </a:br>
            <a:br>
              <a:rPr lang="en-US"/>
            </a:br>
            <a:endParaRPr lang="en-US"/>
          </a:p>
        </p:txBody>
      </p:sp>
      <p:sp>
        <p:nvSpPr>
          <p:cNvPr id="3" name="Content Placeholder 2">
            <a:extLst>
              <a:ext uri="{FF2B5EF4-FFF2-40B4-BE49-F238E27FC236}">
                <a16:creationId xmlns:a16="http://schemas.microsoft.com/office/drawing/2014/main" id="{679BB944-B9A9-5A4F-B225-BF155158715F}"/>
              </a:ext>
            </a:extLst>
          </p:cNvPr>
          <p:cNvSpPr>
            <a:spLocks noGrp="1"/>
          </p:cNvSpPr>
          <p:nvPr>
            <p:ph idx="1"/>
          </p:nvPr>
        </p:nvSpPr>
        <p:spPr/>
        <p:txBody>
          <a:bodyPr>
            <a:normAutofit fontScale="92500" lnSpcReduction="20000"/>
          </a:bodyPr>
          <a:lstStyle/>
          <a:p>
            <a:r>
              <a:rPr lang="en-US" sz="1800" dirty="0">
                <a:effectLst/>
                <a:latin typeface="Helvetica" pitchFamily="2" charset="0"/>
              </a:rPr>
              <a:t>The coach or other personnel representing the school is prohibited from requiring any athlete to participate in an out-of-season sport, training program, or travel team as a condition of selection for the in- season team. </a:t>
            </a:r>
            <a:r>
              <a:rPr lang="en-US" sz="1800" b="1" dirty="0">
                <a:effectLst/>
                <a:latin typeface="Helvetica" pitchFamily="2" charset="0"/>
              </a:rPr>
              <a:t>Note: Article 12, Section 5.B states, “a student who participates as a member of an out-of-season team coached by another school’s coach, and who subsequently transfers to that coach’s school, will be ineligible in that sport for one full season at the receiving school.</a:t>
            </a:r>
            <a:r>
              <a:rPr lang="en-US" sz="1800" dirty="0">
                <a:effectLst/>
                <a:latin typeface="Helvetica" pitchFamily="2" charset="0"/>
              </a:rPr>
              <a:t>” </a:t>
            </a:r>
          </a:p>
          <a:p>
            <a:r>
              <a:rPr lang="en-US" sz="1800" dirty="0">
                <a:solidFill>
                  <a:srgbClr val="000000"/>
                </a:solidFill>
                <a:effectLst/>
                <a:latin typeface="Helvetica" pitchFamily="2" charset="0"/>
              </a:rPr>
              <a:t>Coaches may practice up to six hours a week, with out-of-season games or scrimmages counting as one hour. </a:t>
            </a:r>
            <a:r>
              <a:rPr lang="en-US" sz="1800" dirty="0">
                <a:solidFill>
                  <a:srgbClr val="FF0000"/>
                </a:solidFill>
                <a:effectLst/>
                <a:latin typeface="Helvetica" pitchFamily="2" charset="0"/>
              </a:rPr>
              <a:t>However, from the first Monday in November to the start of the basketball season a coach may not “coach” out-of-season games or scrimmages. (Note: this applies to all activities, not just basketball)</a:t>
            </a:r>
            <a:endParaRPr lang="en-US" sz="1800" dirty="0">
              <a:solidFill>
                <a:srgbClr val="FF0000"/>
              </a:solidFill>
              <a:latin typeface="Helvetica" pitchFamily="2" charset="0"/>
            </a:endParaRPr>
          </a:p>
          <a:p>
            <a:r>
              <a:rPr lang="en-US" sz="1800" dirty="0">
                <a:effectLst/>
                <a:latin typeface="Helvetica" pitchFamily="2" charset="0"/>
              </a:rPr>
              <a:t>With exception of the prohibition from requiring any athlete to participate in an out-of-season sport, training program, or travel team as a condition of selection for the in- season team, the “out of season” participation policy is suspended from May 20 through July 31st. This means a coach of a team sport can coach his/her players anytime, anywhere, during this period. </a:t>
            </a:r>
            <a:endParaRPr lang="en-US" dirty="0">
              <a:effectLst/>
            </a:endParaRPr>
          </a:p>
          <a:p>
            <a:endParaRPr lang="en-US" dirty="0"/>
          </a:p>
        </p:txBody>
      </p:sp>
    </p:spTree>
    <p:extLst>
      <p:ext uri="{BB962C8B-B14F-4D97-AF65-F5344CB8AC3E}">
        <p14:creationId xmlns:p14="http://schemas.microsoft.com/office/powerpoint/2010/main" val="669203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27131A8-C766-5EDC-4A15-AE1545F04DFE}"/>
              </a:ext>
            </a:extLst>
          </p:cNvPr>
          <p:cNvSpPr>
            <a:spLocks noGrp="1"/>
          </p:cNvSpPr>
          <p:nvPr>
            <p:ph type="title"/>
          </p:nvPr>
        </p:nvSpPr>
        <p:spPr>
          <a:xfrm>
            <a:off x="841248" y="256032"/>
            <a:ext cx="10506456" cy="1014984"/>
          </a:xfrm>
        </p:spPr>
        <p:txBody>
          <a:bodyPr anchor="b">
            <a:normAutofit/>
          </a:bodyPr>
          <a:lstStyle/>
          <a:p>
            <a:r>
              <a:rPr lang="en-US" sz="3100" dirty="0"/>
              <a:t>Billy Strickland, Executive Director and Sandi Wagner, Associate Director</a:t>
            </a:r>
          </a:p>
        </p:txBody>
      </p:sp>
      <p:sp>
        <p:nvSpPr>
          <p:cNvPr id="33" name="Rectangle 32">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9144"/>
          </a:xfrm>
          <a:prstGeom prst="rect">
            <a:avLst/>
          </a:prstGeom>
          <a:solidFill>
            <a:schemeClr val="tx1">
              <a:lumMod val="65000"/>
              <a:lumOff val="35000"/>
              <a:alpha val="30000"/>
            </a:schemeClr>
          </a:solidFill>
          <a:ln w="952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E519CA92-3A65-6F2F-A367-99EE7F0B1CE0}"/>
              </a:ext>
            </a:extLst>
          </p:cNvPr>
          <p:cNvGraphicFramePr>
            <a:graphicFrameLocks noGrp="1"/>
          </p:cNvGraphicFramePr>
          <p:nvPr>
            <p:ph idx="1"/>
            <p:extLst>
              <p:ext uri="{D42A27DB-BD31-4B8C-83A1-F6EECF244321}">
                <p14:modId xmlns:p14="http://schemas.microsoft.com/office/powerpoint/2010/main" val="3226842159"/>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30059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EAB60-EB96-A542-A891-A276B41AB9C6}"/>
              </a:ext>
            </a:extLst>
          </p:cNvPr>
          <p:cNvSpPr>
            <a:spLocks noGrp="1"/>
          </p:cNvSpPr>
          <p:nvPr>
            <p:ph type="title"/>
          </p:nvPr>
        </p:nvSpPr>
        <p:spPr/>
        <p:txBody>
          <a:bodyPr/>
          <a:lstStyle/>
          <a:p>
            <a:r>
              <a:rPr lang="en-US"/>
              <a:t>Scrimmages</a:t>
            </a:r>
          </a:p>
        </p:txBody>
      </p:sp>
      <p:sp>
        <p:nvSpPr>
          <p:cNvPr id="3" name="Content Placeholder 2">
            <a:extLst>
              <a:ext uri="{FF2B5EF4-FFF2-40B4-BE49-F238E27FC236}">
                <a16:creationId xmlns:a16="http://schemas.microsoft.com/office/drawing/2014/main" id="{AC74D62E-6486-0244-8D39-5A37638CD1F6}"/>
              </a:ext>
            </a:extLst>
          </p:cNvPr>
          <p:cNvSpPr>
            <a:spLocks noGrp="1"/>
          </p:cNvSpPr>
          <p:nvPr>
            <p:ph idx="1"/>
          </p:nvPr>
        </p:nvSpPr>
        <p:spPr/>
        <p:txBody>
          <a:bodyPr>
            <a:normAutofit fontScale="62500" lnSpcReduction="20000"/>
          </a:bodyPr>
          <a:lstStyle/>
          <a:p>
            <a:pPr marL="0" indent="0">
              <a:buNone/>
            </a:pPr>
            <a:r>
              <a:rPr lang="en-US" b="1"/>
              <a:t>Scrimmages </a:t>
            </a:r>
            <a:endParaRPr lang="en-US"/>
          </a:p>
          <a:p>
            <a:pPr marL="0" indent="0">
              <a:buNone/>
            </a:pPr>
            <a:r>
              <a:rPr lang="en-US"/>
              <a:t>A scrimmage is a practice and should be treated as such. Scrimmages with other teams or schools do not count as games. Coaches should stop the play at will to give instructions. Scrimmages may not involve: </a:t>
            </a:r>
          </a:p>
          <a:p>
            <a:pPr marL="457200" lvl="1" indent="0">
              <a:buNone/>
            </a:pPr>
            <a:r>
              <a:rPr lang="en-US"/>
              <a:t>A. official game clock or score book</a:t>
            </a:r>
            <a:br>
              <a:rPr lang="en-US"/>
            </a:br>
            <a:r>
              <a:rPr lang="en-US"/>
              <a:t>B. admission charge</a:t>
            </a:r>
            <a:br>
              <a:rPr lang="en-US"/>
            </a:br>
            <a:r>
              <a:rPr lang="en-US"/>
              <a:t>C. advertisements or announcements about the event. </a:t>
            </a:r>
          </a:p>
          <a:p>
            <a:pPr marL="0" indent="0">
              <a:buNone/>
            </a:pPr>
            <a:r>
              <a:rPr lang="en-US"/>
              <a:t>For the activity of basketball, teams may run a “scrimmage” of two (2) ten (10) minute halves, with or without a running clock. These two (2) ten (10) minute halves would count as 2 of the 6 allowed quarter players may play at different levels (see I. Individual Participation Limitation under the Basketball policies). Scrimmages, operated in this manner, may involve: </a:t>
            </a:r>
          </a:p>
          <a:p>
            <a:pPr marL="457200" lvl="1" indent="0">
              <a:buNone/>
            </a:pPr>
            <a:r>
              <a:rPr lang="en-US"/>
              <a:t>A. Official game clock and/or a scorebook</a:t>
            </a:r>
            <a:br>
              <a:rPr lang="en-US"/>
            </a:br>
            <a:r>
              <a:rPr lang="en-US"/>
              <a:t>B. Admission charge</a:t>
            </a:r>
            <a:br>
              <a:rPr lang="en-US"/>
            </a:br>
            <a:r>
              <a:rPr lang="en-US"/>
              <a:t>C. advertisements or announcements about the event </a:t>
            </a:r>
          </a:p>
          <a:p>
            <a:pPr marL="0" indent="0">
              <a:buNone/>
            </a:pPr>
            <a:r>
              <a:rPr lang="en-US"/>
              <a:t>Additionally, scrimmages operated in this manner would count as a game towards a school’s maximum game limit (see F. Maximum Games in the Basketball Policies).” </a:t>
            </a:r>
          </a:p>
          <a:p>
            <a:pPr marL="0" indent="0">
              <a:buNone/>
            </a:pPr>
            <a:endParaRPr lang="en-US"/>
          </a:p>
        </p:txBody>
      </p:sp>
    </p:spTree>
    <p:extLst>
      <p:ext uri="{BB962C8B-B14F-4D97-AF65-F5344CB8AC3E}">
        <p14:creationId xmlns:p14="http://schemas.microsoft.com/office/powerpoint/2010/main" val="23904359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5FEA8-39AD-4E42-8F75-403BE4771D9E}"/>
              </a:ext>
            </a:extLst>
          </p:cNvPr>
          <p:cNvSpPr>
            <a:spLocks noGrp="1"/>
          </p:cNvSpPr>
          <p:nvPr>
            <p:ph type="title"/>
          </p:nvPr>
        </p:nvSpPr>
        <p:spPr/>
        <p:txBody>
          <a:bodyPr>
            <a:normAutofit fontScale="90000"/>
          </a:bodyPr>
          <a:lstStyle/>
          <a:p>
            <a:r>
              <a:rPr lang="en-US" dirty="0"/>
              <a:t>Open Facility Policy – found on page 89 of the ASAA Handbook</a:t>
            </a:r>
            <a:br>
              <a:rPr lang="en-US" dirty="0"/>
            </a:br>
            <a:endParaRPr lang="en-US" dirty="0"/>
          </a:p>
        </p:txBody>
      </p:sp>
      <p:sp>
        <p:nvSpPr>
          <p:cNvPr id="3" name="Content Placeholder 2">
            <a:extLst>
              <a:ext uri="{FF2B5EF4-FFF2-40B4-BE49-F238E27FC236}">
                <a16:creationId xmlns:a16="http://schemas.microsoft.com/office/drawing/2014/main" id="{B4BC8260-CFE8-9648-991F-84976AF6A795}"/>
              </a:ext>
            </a:extLst>
          </p:cNvPr>
          <p:cNvSpPr>
            <a:spLocks noGrp="1"/>
          </p:cNvSpPr>
          <p:nvPr>
            <p:ph idx="1"/>
          </p:nvPr>
        </p:nvSpPr>
        <p:spPr>
          <a:xfrm>
            <a:off x="1115568" y="2507841"/>
            <a:ext cx="10168128" cy="3694176"/>
          </a:xfrm>
        </p:spPr>
        <p:txBody>
          <a:bodyPr>
            <a:normAutofit fontScale="77500" lnSpcReduction="20000"/>
          </a:bodyPr>
          <a:lstStyle/>
          <a:p>
            <a:pPr marL="0" indent="0">
              <a:buNone/>
            </a:pPr>
            <a:r>
              <a:rPr lang="en-US"/>
              <a:t>Schools may conduct “open facility” in any athletic activity. Open Facility activities may be run outside the regular season. The philosophy of the open facility is that students may voluntarily attend for wholesome recreation or for purposes of improving their skills. Open facilities should be conducted according to the following guidelines: </a:t>
            </a:r>
          </a:p>
          <a:p>
            <a:pPr marL="0" indent="0">
              <a:buNone/>
            </a:pPr>
            <a:endParaRPr lang="en-US"/>
          </a:p>
          <a:p>
            <a:pPr marL="457200" lvl="1" indent="0">
              <a:buNone/>
            </a:pPr>
            <a:r>
              <a:rPr lang="en-US"/>
              <a:t>A. Use of school equipment, supplies and name shall be determined by the school administration. </a:t>
            </a:r>
          </a:p>
          <a:p>
            <a:pPr marL="457200" lvl="1" indent="0">
              <a:buNone/>
            </a:pPr>
            <a:r>
              <a:rPr lang="en-US"/>
              <a:t>B. </a:t>
            </a:r>
            <a:r>
              <a:rPr lang="en-US" b="1"/>
              <a:t>The open facility is open to any student that is interested in attending.</a:t>
            </a:r>
          </a:p>
          <a:p>
            <a:pPr marL="457200" lvl="1" indent="0">
              <a:buNone/>
            </a:pPr>
            <a:r>
              <a:rPr lang="en-US"/>
              <a:t>C. There shall be no organized competition such as established teams &amp; round-robin competitions. </a:t>
            </a:r>
          </a:p>
          <a:p>
            <a:pPr marL="457200" lvl="1" indent="0">
              <a:buNone/>
            </a:pPr>
            <a:r>
              <a:rPr lang="en-US"/>
              <a:t>D. Coaches and others may attend open facilities for the sole purpose of supervision. </a:t>
            </a:r>
          </a:p>
          <a:p>
            <a:pPr marL="457200" lvl="1" indent="0">
              <a:buNone/>
            </a:pPr>
            <a:r>
              <a:rPr lang="en-US"/>
              <a:t>E. Open facility does not count towards the six hours of out-of-season contact rule. </a:t>
            </a:r>
          </a:p>
          <a:p>
            <a:pPr marL="457200" lvl="1" indent="0">
              <a:buNone/>
            </a:pPr>
            <a:r>
              <a:rPr lang="en-US"/>
              <a:t>F. The coach or other personnel representing the school is prohibited from requiring any athlete to participate as a condition of selection for the in-season team. </a:t>
            </a:r>
          </a:p>
          <a:p>
            <a:endParaRPr lang="en-US"/>
          </a:p>
        </p:txBody>
      </p:sp>
    </p:spTree>
    <p:extLst>
      <p:ext uri="{BB962C8B-B14F-4D97-AF65-F5344CB8AC3E}">
        <p14:creationId xmlns:p14="http://schemas.microsoft.com/office/powerpoint/2010/main" val="1951467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405C8-9800-DC43-ADCD-52D2F46FA583}"/>
              </a:ext>
            </a:extLst>
          </p:cNvPr>
          <p:cNvSpPr>
            <a:spLocks noGrp="1"/>
          </p:cNvSpPr>
          <p:nvPr>
            <p:ph type="title"/>
          </p:nvPr>
        </p:nvSpPr>
        <p:spPr/>
        <p:txBody>
          <a:bodyPr/>
          <a:lstStyle/>
          <a:p>
            <a:r>
              <a:rPr lang="en-US"/>
              <a:t>Violations of the Out of Season Policy</a:t>
            </a:r>
          </a:p>
        </p:txBody>
      </p:sp>
      <p:sp>
        <p:nvSpPr>
          <p:cNvPr id="3" name="Content Placeholder 2">
            <a:extLst>
              <a:ext uri="{FF2B5EF4-FFF2-40B4-BE49-F238E27FC236}">
                <a16:creationId xmlns:a16="http://schemas.microsoft.com/office/drawing/2014/main" id="{21B27352-03DC-D549-A0FD-8289B2744521}"/>
              </a:ext>
            </a:extLst>
          </p:cNvPr>
          <p:cNvSpPr>
            <a:spLocks noGrp="1"/>
          </p:cNvSpPr>
          <p:nvPr>
            <p:ph idx="1"/>
          </p:nvPr>
        </p:nvSpPr>
        <p:spPr/>
        <p:txBody>
          <a:bodyPr>
            <a:normAutofit fontScale="92500" lnSpcReduction="10000"/>
          </a:bodyPr>
          <a:lstStyle/>
          <a:p>
            <a:r>
              <a:rPr lang="en-US"/>
              <a:t>ASAA Article 6 Section 6.D states, </a:t>
            </a:r>
          </a:p>
          <a:p>
            <a:pPr marL="457200" lvl="1" indent="0">
              <a:buNone/>
            </a:pPr>
            <a:r>
              <a:rPr lang="en-US"/>
              <a:t>Penalty: The following penalties assume that a school is in good standing and has not been warned or is not under other penalty at the given time. A school under warning or other penalty status may be assessed additional penalties than those listed below, up to and including suspension from the Association. </a:t>
            </a:r>
          </a:p>
          <a:p>
            <a:pPr marL="914400" lvl="2" indent="0">
              <a:buNone/>
            </a:pPr>
            <a:r>
              <a:rPr lang="en-US"/>
              <a:t>Out-of-Season Practice/Play: </a:t>
            </a:r>
          </a:p>
          <a:p>
            <a:pPr marL="1371600" lvl="3" indent="0">
              <a:buNone/>
            </a:pPr>
            <a:r>
              <a:rPr lang="en-US"/>
              <a:t>1. First Offense: School receives a warning and the </a:t>
            </a:r>
            <a:r>
              <a:rPr lang="en-US" b="1"/>
              <a:t>head coach </a:t>
            </a:r>
            <a:r>
              <a:rPr lang="en-US"/>
              <a:t>receives a suspension of games equaling the number of days of the violation. If Association determines that the violation involved intentional conduct by a school representative, probation for one school year and the head coach receives a game suspension for three times the length of the infraction. </a:t>
            </a:r>
          </a:p>
          <a:p>
            <a:pPr marL="1371600" lvl="3" indent="0">
              <a:buNone/>
            </a:pPr>
            <a:r>
              <a:rPr lang="en-US"/>
              <a:t>2. Second Offense: The head coach receives a suspension for one school year and the school will receive a fine of $200 minimum. </a:t>
            </a:r>
          </a:p>
          <a:p>
            <a:pPr marL="914400" lvl="2" indent="0">
              <a:buNone/>
            </a:pPr>
            <a:endParaRPr lang="en-US"/>
          </a:p>
          <a:p>
            <a:pPr lvl="1"/>
            <a:endParaRPr lang="en-US"/>
          </a:p>
        </p:txBody>
      </p:sp>
    </p:spTree>
    <p:extLst>
      <p:ext uri="{BB962C8B-B14F-4D97-AF65-F5344CB8AC3E}">
        <p14:creationId xmlns:p14="http://schemas.microsoft.com/office/powerpoint/2010/main" val="1739090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7F594-293C-514B-BA74-22D8858D5664}"/>
              </a:ext>
            </a:extLst>
          </p:cNvPr>
          <p:cNvSpPr>
            <a:spLocks noGrp="1"/>
          </p:cNvSpPr>
          <p:nvPr>
            <p:ph type="title"/>
          </p:nvPr>
        </p:nvSpPr>
        <p:spPr/>
        <p:txBody>
          <a:bodyPr>
            <a:normAutofit fontScale="90000"/>
          </a:bodyPr>
          <a:lstStyle/>
          <a:p>
            <a:r>
              <a:rPr lang="en-US"/>
              <a:t>Practice Bylaw found in Article 6 Section 7</a:t>
            </a:r>
            <a:br>
              <a:rPr lang="en-US"/>
            </a:br>
            <a:endParaRPr lang="en-US"/>
          </a:p>
        </p:txBody>
      </p:sp>
      <p:sp>
        <p:nvSpPr>
          <p:cNvPr id="3" name="Content Placeholder 2">
            <a:extLst>
              <a:ext uri="{FF2B5EF4-FFF2-40B4-BE49-F238E27FC236}">
                <a16:creationId xmlns:a16="http://schemas.microsoft.com/office/drawing/2014/main" id="{857AD25D-4387-D74B-8C6D-7B11F3DEDF78}"/>
              </a:ext>
            </a:extLst>
          </p:cNvPr>
          <p:cNvSpPr>
            <a:spLocks noGrp="1"/>
          </p:cNvSpPr>
          <p:nvPr>
            <p:ph idx="1"/>
          </p:nvPr>
        </p:nvSpPr>
        <p:spPr/>
        <p:txBody>
          <a:bodyPr/>
          <a:lstStyle/>
          <a:p>
            <a:r>
              <a:rPr lang="en-US"/>
              <a:t>A. All players must have ten (10) </a:t>
            </a:r>
            <a:r>
              <a:rPr lang="en-US" b="1"/>
              <a:t>separate days </a:t>
            </a:r>
            <a:r>
              <a:rPr lang="en-US"/>
              <a:t>of physical practice in the same sport activity </a:t>
            </a:r>
            <a:r>
              <a:rPr lang="en-US" b="1"/>
              <a:t>prior</a:t>
            </a:r>
            <a:r>
              <a:rPr lang="en-US"/>
              <a:t> to the 1st day of competition. For the purpose of this bylaw, a “practice” is defined as a regularly scheduled team physical activity designed for the preparation of athletes for the sports season and conducted under the supervision of a certified school coach </a:t>
            </a:r>
            <a:r>
              <a:rPr lang="en-US" b="1"/>
              <a:t>during the season established by the Board of Directors</a:t>
            </a:r>
            <a:r>
              <a:rPr lang="en-US"/>
              <a:t>. In order to qualify as practice the student must participate in at least an hour of physical activity. </a:t>
            </a:r>
          </a:p>
          <a:p>
            <a:pPr marL="0" indent="0">
              <a:buNone/>
            </a:pPr>
            <a:endParaRPr lang="en-US"/>
          </a:p>
        </p:txBody>
      </p:sp>
    </p:spTree>
    <p:extLst>
      <p:ext uri="{BB962C8B-B14F-4D97-AF65-F5344CB8AC3E}">
        <p14:creationId xmlns:p14="http://schemas.microsoft.com/office/powerpoint/2010/main" val="37579508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2D353-3C40-6D4C-819A-867287F39C4F}"/>
              </a:ext>
            </a:extLst>
          </p:cNvPr>
          <p:cNvSpPr>
            <a:spLocks noGrp="1"/>
          </p:cNvSpPr>
          <p:nvPr>
            <p:ph type="title"/>
          </p:nvPr>
        </p:nvSpPr>
        <p:spPr/>
        <p:txBody>
          <a:bodyPr/>
          <a:lstStyle/>
          <a:p>
            <a:r>
              <a:rPr lang="en-US"/>
              <a:t>Practice waivers</a:t>
            </a:r>
          </a:p>
        </p:txBody>
      </p:sp>
      <p:sp>
        <p:nvSpPr>
          <p:cNvPr id="3" name="Content Placeholder 2">
            <a:extLst>
              <a:ext uri="{FF2B5EF4-FFF2-40B4-BE49-F238E27FC236}">
                <a16:creationId xmlns:a16="http://schemas.microsoft.com/office/drawing/2014/main" id="{1FD1BA3C-03CF-C34B-9D68-556D4812D54F}"/>
              </a:ext>
            </a:extLst>
          </p:cNvPr>
          <p:cNvSpPr>
            <a:spLocks noGrp="1"/>
          </p:cNvSpPr>
          <p:nvPr>
            <p:ph idx="1"/>
          </p:nvPr>
        </p:nvSpPr>
        <p:spPr/>
        <p:txBody>
          <a:bodyPr>
            <a:normAutofit/>
          </a:bodyPr>
          <a:lstStyle/>
          <a:p>
            <a:pPr marL="0" indent="0">
              <a:buNone/>
            </a:pPr>
            <a:r>
              <a:rPr lang="en-US" sz="1700" dirty="0">
                <a:solidFill>
                  <a:srgbClr val="000000"/>
                </a:solidFill>
                <a:effectLst/>
                <a:latin typeface="Helvetica" pitchFamily="2" charset="0"/>
              </a:rPr>
              <a:t>When a student is participating in an ASAA sport that overlaps the beginning of another ASAA sport, only five practices in the second sport are required. In addition, when a student is participating in a nationally recognized activity (or the Arctic Winter Games) that overlaps the beginning of an ASAA sport season, the Executive Director may waive up to five practices. For purposes of this section, a “nationally recognized activity” is a non-school athletic competition and/or practice, in a sanctioned ASAA sport, conducted under the auspices of a national sports governing body as part of an Olympic Development Program. This activity will usually be conducted outside of the state of Alaska.</a:t>
            </a:r>
          </a:p>
          <a:p>
            <a:pPr marL="0" indent="0">
              <a:buNone/>
            </a:pPr>
            <a:r>
              <a:rPr lang="en-US" sz="1700" dirty="0">
                <a:solidFill>
                  <a:srgbClr val="191919"/>
                </a:solidFill>
                <a:effectLst/>
                <a:latin typeface="Helvetica" pitchFamily="2" charset="0"/>
              </a:rPr>
              <a:t>Note: To request a waiver contact the ASAA office.</a:t>
            </a:r>
          </a:p>
          <a:p>
            <a:pPr marL="0" indent="0">
              <a:buNone/>
            </a:pPr>
            <a:r>
              <a:rPr lang="en-US" sz="1800" dirty="0">
                <a:effectLst/>
                <a:latin typeface="Helvetica" pitchFamily="2" charset="0"/>
              </a:rPr>
              <a:t> </a:t>
            </a:r>
            <a:endParaRPr lang="en-US" dirty="0">
              <a:effectLst/>
            </a:endParaRPr>
          </a:p>
          <a:p>
            <a:pPr marL="0" indent="0">
              <a:buNone/>
            </a:pPr>
            <a:endParaRPr lang="en-US" dirty="0"/>
          </a:p>
        </p:txBody>
      </p:sp>
    </p:spTree>
    <p:extLst>
      <p:ext uri="{BB962C8B-B14F-4D97-AF65-F5344CB8AC3E}">
        <p14:creationId xmlns:p14="http://schemas.microsoft.com/office/powerpoint/2010/main" val="2701769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44365-512F-5C45-97DB-E5477EE0FB6B}"/>
              </a:ext>
            </a:extLst>
          </p:cNvPr>
          <p:cNvSpPr>
            <a:spLocks noGrp="1"/>
          </p:cNvSpPr>
          <p:nvPr>
            <p:ph type="title"/>
          </p:nvPr>
        </p:nvSpPr>
        <p:spPr/>
        <p:txBody>
          <a:bodyPr>
            <a:normAutofit fontScale="90000"/>
          </a:bodyPr>
          <a:lstStyle/>
          <a:p>
            <a:r>
              <a:rPr lang="en-US"/>
              <a:t>Reestablishing practices after an absence</a:t>
            </a:r>
          </a:p>
        </p:txBody>
      </p:sp>
      <p:sp>
        <p:nvSpPr>
          <p:cNvPr id="3" name="Content Placeholder 2">
            <a:extLst>
              <a:ext uri="{FF2B5EF4-FFF2-40B4-BE49-F238E27FC236}">
                <a16:creationId xmlns:a16="http://schemas.microsoft.com/office/drawing/2014/main" id="{6C2C99B8-E9DC-9346-88DE-248E4CA26F67}"/>
              </a:ext>
            </a:extLst>
          </p:cNvPr>
          <p:cNvSpPr>
            <a:spLocks noGrp="1"/>
          </p:cNvSpPr>
          <p:nvPr>
            <p:ph idx="1"/>
          </p:nvPr>
        </p:nvSpPr>
        <p:spPr/>
        <p:txBody>
          <a:bodyPr>
            <a:normAutofit lnSpcReduction="10000"/>
          </a:bodyPr>
          <a:lstStyle/>
          <a:p>
            <a:r>
              <a:rPr lang="en-US"/>
              <a:t>D. If a student has completed the required practices but has not competed or practiced for whatever reason for </a:t>
            </a:r>
            <a:r>
              <a:rPr lang="en-US" b="1"/>
              <a:t>less than two weeks</a:t>
            </a:r>
            <a:r>
              <a:rPr lang="en-US"/>
              <a:t>, no additional practices are required before returning to competition </a:t>
            </a:r>
            <a:r>
              <a:rPr lang="en-US" b="1"/>
              <a:t>with the concurrence of the coach</a:t>
            </a:r>
            <a:r>
              <a:rPr lang="en-US"/>
              <a:t>. If a student misses between </a:t>
            </a:r>
            <a:r>
              <a:rPr lang="en-US" b="1"/>
              <a:t>two and four weeks of practice and competition, five additional days of practice and the concurrence of the coach</a:t>
            </a:r>
            <a:r>
              <a:rPr lang="en-US"/>
              <a:t> are required before returning to competition. </a:t>
            </a:r>
            <a:r>
              <a:rPr lang="en-US" b="1"/>
              <a:t>If more than four weeks have been missed, the student must have ten (10) additional days of practice and concurrence of the coach before returning to competition. </a:t>
            </a:r>
          </a:p>
          <a:p>
            <a:endParaRPr lang="en-US"/>
          </a:p>
        </p:txBody>
      </p:sp>
    </p:spTree>
    <p:extLst>
      <p:ext uri="{BB962C8B-B14F-4D97-AF65-F5344CB8AC3E}">
        <p14:creationId xmlns:p14="http://schemas.microsoft.com/office/powerpoint/2010/main" val="2969667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BF69B-3213-6046-B67E-ABFCB9E46D37}"/>
              </a:ext>
            </a:extLst>
          </p:cNvPr>
          <p:cNvSpPr>
            <a:spLocks noGrp="1"/>
          </p:cNvSpPr>
          <p:nvPr>
            <p:ph type="title"/>
          </p:nvPr>
        </p:nvSpPr>
        <p:spPr/>
        <p:txBody>
          <a:bodyPr/>
          <a:lstStyle/>
          <a:p>
            <a:r>
              <a:rPr lang="en-US"/>
              <a:t>Violations</a:t>
            </a:r>
          </a:p>
        </p:txBody>
      </p:sp>
      <p:sp>
        <p:nvSpPr>
          <p:cNvPr id="3" name="Content Placeholder 2">
            <a:extLst>
              <a:ext uri="{FF2B5EF4-FFF2-40B4-BE49-F238E27FC236}">
                <a16:creationId xmlns:a16="http://schemas.microsoft.com/office/drawing/2014/main" id="{3B374FB3-16C2-F04A-A6A3-C4F4059BDBA8}"/>
              </a:ext>
            </a:extLst>
          </p:cNvPr>
          <p:cNvSpPr>
            <a:spLocks noGrp="1"/>
          </p:cNvSpPr>
          <p:nvPr>
            <p:ph idx="1"/>
          </p:nvPr>
        </p:nvSpPr>
        <p:spPr/>
        <p:txBody>
          <a:bodyPr/>
          <a:lstStyle/>
          <a:p>
            <a:r>
              <a:rPr lang="en-US"/>
              <a:t>E. Member schools permitting a student to participate in interscholastic competition without meeting the practice requirements of this section will be considered to be using an ineligible player and will be subject to penalty under Article 12, Section 1. </a:t>
            </a:r>
          </a:p>
          <a:p>
            <a:pPr marL="0" indent="0">
              <a:buNone/>
            </a:pPr>
            <a:endParaRPr lang="en-US"/>
          </a:p>
        </p:txBody>
      </p:sp>
    </p:spTree>
    <p:extLst>
      <p:ext uri="{BB962C8B-B14F-4D97-AF65-F5344CB8AC3E}">
        <p14:creationId xmlns:p14="http://schemas.microsoft.com/office/powerpoint/2010/main" val="118841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BB2B1F0-0DD6-4744-9A46-7A344FB48E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5E91BE-31DE-A75B-80B3-5D5B90608AD3}"/>
              </a:ext>
            </a:extLst>
          </p:cNvPr>
          <p:cNvSpPr>
            <a:spLocks noGrp="1"/>
          </p:cNvSpPr>
          <p:nvPr>
            <p:ph type="title"/>
          </p:nvPr>
        </p:nvSpPr>
        <p:spPr>
          <a:xfrm>
            <a:off x="841248" y="426720"/>
            <a:ext cx="10506456" cy="1919141"/>
          </a:xfrm>
        </p:spPr>
        <p:txBody>
          <a:bodyPr anchor="b">
            <a:normAutofit/>
          </a:bodyPr>
          <a:lstStyle/>
          <a:p>
            <a:r>
              <a:rPr lang="en-US" sz="4200" b="1" dirty="0">
                <a:effectLst/>
                <a:latin typeface="Helvetica" pitchFamily="2" charset="0"/>
              </a:rPr>
              <a:t>ARTICLE 12 - Penalty</a:t>
            </a:r>
            <a:br>
              <a:rPr lang="en-US" sz="4200" b="1" dirty="0">
                <a:effectLst/>
                <a:latin typeface="Helvetica" pitchFamily="2" charset="0"/>
              </a:rPr>
            </a:br>
            <a:br>
              <a:rPr lang="en-US" sz="4200" dirty="0">
                <a:effectLst/>
              </a:rPr>
            </a:br>
            <a:endParaRPr lang="en-US" sz="4200" dirty="0"/>
          </a:p>
        </p:txBody>
      </p:sp>
      <p:sp>
        <p:nvSpPr>
          <p:cNvPr id="24" name="Rectangle 9">
            <a:extLst>
              <a:ext uri="{FF2B5EF4-FFF2-40B4-BE49-F238E27FC236}">
                <a16:creationId xmlns:a16="http://schemas.microsoft.com/office/drawing/2014/main" id="{7A0B5DEA-ADF6-4BA5-9307-147F0A468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8680" y="2898648"/>
            <a:ext cx="1050645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11">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2783982"/>
            <a:ext cx="1873457" cy="1371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CF6975FA-D5AA-6531-5690-5FC31FBDE325}"/>
              </a:ext>
            </a:extLst>
          </p:cNvPr>
          <p:cNvSpPr>
            <a:spLocks noGrp="1"/>
          </p:cNvSpPr>
          <p:nvPr>
            <p:ph idx="1"/>
          </p:nvPr>
        </p:nvSpPr>
        <p:spPr>
          <a:xfrm>
            <a:off x="841248" y="3337269"/>
            <a:ext cx="10509504" cy="2905686"/>
          </a:xfrm>
        </p:spPr>
        <p:txBody>
          <a:bodyPr>
            <a:normAutofit/>
          </a:bodyPr>
          <a:lstStyle/>
          <a:p>
            <a:pPr marL="0" indent="0">
              <a:lnSpc>
                <a:spcPct val="100000"/>
              </a:lnSpc>
              <a:buNone/>
            </a:pPr>
            <a:r>
              <a:rPr lang="en-US" sz="1600" dirty="0">
                <a:effectLst/>
                <a:latin typeface="Helvetica" pitchFamily="2" charset="0"/>
              </a:rPr>
              <a:t>A. A student deemed ineligible under ASAA rules, and the member school which permitted the student to participate under the rules set forth in this article, are subject to the following penalties. The following penalties assume the school is in good standing and has not been warned or is not under other penalty at the given time. A school under warning or other penalty status may be assessed additional penalties than those listed below, up to and including suspension from the Association. </a:t>
            </a:r>
            <a:endParaRPr lang="en-US" sz="1600" dirty="0">
              <a:effectLst/>
            </a:endParaRPr>
          </a:p>
          <a:p>
            <a:pPr marL="457200" lvl="1" indent="0">
              <a:lnSpc>
                <a:spcPct val="100000"/>
              </a:lnSpc>
              <a:buNone/>
            </a:pPr>
            <a:r>
              <a:rPr lang="en-US" sz="1600" dirty="0">
                <a:effectLst/>
                <a:latin typeface="Helvetica" pitchFamily="2" charset="0"/>
              </a:rPr>
              <a:t>1. First Offense: School forfeits game or meet and school receives warning. If the Association determines that the violation involved intentional conduct by a school representative, the school will receive a fine of $200 minimum and will be placed on probation. </a:t>
            </a:r>
            <a:endParaRPr lang="en-US" sz="1600" dirty="0">
              <a:effectLst/>
            </a:endParaRPr>
          </a:p>
          <a:p>
            <a:pPr marL="457200" lvl="1" indent="0">
              <a:lnSpc>
                <a:spcPct val="100000"/>
              </a:lnSpc>
              <a:buNone/>
            </a:pPr>
            <a:r>
              <a:rPr lang="en-US" sz="1600" dirty="0">
                <a:effectLst/>
                <a:latin typeface="Helvetica" pitchFamily="2" charset="0"/>
              </a:rPr>
              <a:t>2. Second Offense: School forfeits game or meet and receives $200 fine. If the Association determines that the violation involved intentional conduct by a school representative, the school will be placed on probation/suspension and will receive a fine of up to $2,500. </a:t>
            </a:r>
            <a:endParaRPr lang="en-US" sz="1600" dirty="0">
              <a:effectLst/>
            </a:endParaRPr>
          </a:p>
          <a:p>
            <a:pPr marL="0" indent="0">
              <a:lnSpc>
                <a:spcPct val="100000"/>
              </a:lnSpc>
              <a:buNone/>
            </a:pPr>
            <a:endParaRPr lang="en-US" sz="1600" dirty="0"/>
          </a:p>
        </p:txBody>
      </p:sp>
    </p:spTree>
    <p:extLst>
      <p:ext uri="{BB962C8B-B14F-4D97-AF65-F5344CB8AC3E}">
        <p14:creationId xmlns:p14="http://schemas.microsoft.com/office/powerpoint/2010/main" val="17948062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6838569"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14CACBB-938D-5BB8-EE95-86FDE6CD3A17}"/>
              </a:ext>
            </a:extLst>
          </p:cNvPr>
          <p:cNvSpPr>
            <a:spLocks noGrp="1"/>
          </p:cNvSpPr>
          <p:nvPr>
            <p:ph type="title"/>
          </p:nvPr>
        </p:nvSpPr>
        <p:spPr>
          <a:xfrm>
            <a:off x="841246" y="978619"/>
            <a:ext cx="5991244" cy="1106424"/>
          </a:xfrm>
        </p:spPr>
        <p:txBody>
          <a:bodyPr>
            <a:normAutofit/>
          </a:bodyPr>
          <a:lstStyle/>
          <a:p>
            <a:r>
              <a:rPr lang="en-US" sz="3200" dirty="0">
                <a:effectLst/>
                <a:latin typeface="Helvetica" pitchFamily="2" charset="0"/>
              </a:rPr>
              <a:t>Self-Reporting-Revised </a:t>
            </a:r>
            <a:endParaRPr lang="en-US" sz="3200" dirty="0"/>
          </a:p>
        </p:txBody>
      </p:sp>
      <p:sp>
        <p:nvSpPr>
          <p:cNvPr id="14" name="Rectangle 13">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8" y="2093976"/>
            <a:ext cx="5846683"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C9130180-4A61-DDF6-3177-135E60C9004C}"/>
              </a:ext>
            </a:extLst>
          </p:cNvPr>
          <p:cNvSpPr>
            <a:spLocks noGrp="1"/>
          </p:cNvSpPr>
          <p:nvPr>
            <p:ph idx="1"/>
          </p:nvPr>
        </p:nvSpPr>
        <p:spPr>
          <a:xfrm>
            <a:off x="841248" y="2252870"/>
            <a:ext cx="5993892" cy="3560251"/>
          </a:xfrm>
        </p:spPr>
        <p:txBody>
          <a:bodyPr>
            <a:normAutofit/>
          </a:bodyPr>
          <a:lstStyle/>
          <a:p>
            <a:pPr marL="0" indent="0">
              <a:buNone/>
            </a:pPr>
            <a:r>
              <a:rPr lang="en-US" sz="1700" dirty="0">
                <a:solidFill>
                  <a:srgbClr val="000000"/>
                </a:solidFill>
                <a:effectLst/>
                <a:latin typeface="Helvetica" pitchFamily="2" charset="0"/>
              </a:rPr>
              <a:t>Self-Reporting: A member school shall report its own violation for any infraction of the Bylaws or policies. Some degree of leniency, including waiver of minimum mandatory financial and other penalties, may be made in self-reporting cases since the majority of such infractions may not otherwise come to light. Game or contest forfeitures as stated in Article 12, Section 1, shall not be waived in cases of self-reporting</a:t>
            </a:r>
            <a:r>
              <a:rPr lang="en-US" sz="1700" dirty="0">
                <a:solidFill>
                  <a:srgbClr val="FF0000"/>
                </a:solidFill>
                <a:effectLst/>
                <a:latin typeface="Helvetica" pitchFamily="2" charset="0"/>
              </a:rPr>
              <a:t>, </a:t>
            </a:r>
            <a:r>
              <a:rPr lang="en-US" sz="1700" b="1" dirty="0">
                <a:solidFill>
                  <a:srgbClr val="FF0000"/>
                </a:solidFill>
                <a:effectLst/>
                <a:latin typeface="Helvetica" pitchFamily="2" charset="0"/>
              </a:rPr>
              <a:t>unless the school was given incorrect information from the student, parent or guardian. In these instances, the association may waive the game or contest forfeitures.</a:t>
            </a:r>
          </a:p>
          <a:p>
            <a:pPr marL="0" indent="0">
              <a:buNone/>
            </a:pPr>
            <a:endParaRPr lang="en-US" sz="1800" dirty="0"/>
          </a:p>
        </p:txBody>
      </p:sp>
      <p:pic>
        <p:nvPicPr>
          <p:cNvPr id="7" name="Graphic 6" descr="Error">
            <a:extLst>
              <a:ext uri="{FF2B5EF4-FFF2-40B4-BE49-F238E27FC236}">
                <a16:creationId xmlns:a16="http://schemas.microsoft.com/office/drawing/2014/main" id="{02AD0864-D3A2-BE6F-B40A-0F096CC1E64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79814" y="1329879"/>
            <a:ext cx="4097657" cy="4097657"/>
          </a:xfrm>
          <a:prstGeom prst="rect">
            <a:avLst/>
          </a:prstGeom>
        </p:spPr>
      </p:pic>
    </p:spTree>
    <p:extLst>
      <p:ext uri="{BB962C8B-B14F-4D97-AF65-F5344CB8AC3E}">
        <p14:creationId xmlns:p14="http://schemas.microsoft.com/office/powerpoint/2010/main" val="42358099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26">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8" name="Rectangle 28">
            <a:extLst>
              <a:ext uri="{FF2B5EF4-FFF2-40B4-BE49-F238E27FC236}">
                <a16:creationId xmlns:a16="http://schemas.microsoft.com/office/drawing/2014/main" id="{8C886788-700E-4D20-9F80-E0E96837A2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9" name="Freeform: Shape 30">
            <a:extLst>
              <a:ext uri="{FF2B5EF4-FFF2-40B4-BE49-F238E27FC236}">
                <a16:creationId xmlns:a16="http://schemas.microsoft.com/office/drawing/2014/main" id="{1850674C-4E08-4C62-A3E2-6337FE4F7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0" name="Freeform: Shape 32">
            <a:extLst>
              <a:ext uri="{FF2B5EF4-FFF2-40B4-BE49-F238E27FC236}">
                <a16:creationId xmlns:a16="http://schemas.microsoft.com/office/drawing/2014/main" id="{BCE4FF05-2B0C-4C97-A9B4-E163085A9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950505E-6355-A531-74CF-B17D5929A3F9}"/>
              </a:ext>
            </a:extLst>
          </p:cNvPr>
          <p:cNvSpPr>
            <a:spLocks noGrp="1"/>
          </p:cNvSpPr>
          <p:nvPr>
            <p:ph type="title"/>
          </p:nvPr>
        </p:nvSpPr>
        <p:spPr>
          <a:xfrm>
            <a:off x="475488" y="1124712"/>
            <a:ext cx="4023360" cy="3200400"/>
          </a:xfrm>
        </p:spPr>
        <p:txBody>
          <a:bodyPr vert="horz" lIns="91440" tIns="45720" rIns="91440" bIns="45720" rtlCol="0" anchor="b">
            <a:normAutofit/>
          </a:bodyPr>
          <a:lstStyle/>
          <a:p>
            <a:r>
              <a:rPr lang="en-US" sz="4800"/>
              <a:t>Big Team aka Planet HS </a:t>
            </a:r>
          </a:p>
        </p:txBody>
      </p:sp>
      <p:sp>
        <p:nvSpPr>
          <p:cNvPr id="35" name="Rectangle 34">
            <a:extLst>
              <a:ext uri="{FF2B5EF4-FFF2-40B4-BE49-F238E27FC236}">
                <a16:creationId xmlns:a16="http://schemas.microsoft.com/office/drawing/2014/main" id="{529C2A7A-A6B6-4A56-B11C-8E967D88A6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descr="A screenshot of a computer&#10;&#10;Description automatically generated">
            <a:extLst>
              <a:ext uri="{FF2B5EF4-FFF2-40B4-BE49-F238E27FC236}">
                <a16:creationId xmlns:a16="http://schemas.microsoft.com/office/drawing/2014/main" id="{4BB7A8DB-B007-C7D9-E2CD-126E1EB0447A}"/>
              </a:ext>
            </a:extLst>
          </p:cNvPr>
          <p:cNvPicPr>
            <a:picLocks noChangeAspect="1"/>
          </p:cNvPicPr>
          <p:nvPr/>
        </p:nvPicPr>
        <p:blipFill>
          <a:blip r:embed="rId2"/>
          <a:stretch>
            <a:fillRect/>
          </a:stretch>
        </p:blipFill>
        <p:spPr>
          <a:xfrm>
            <a:off x="5546903" y="1655005"/>
            <a:ext cx="5989326" cy="883424"/>
          </a:xfrm>
          <a:prstGeom prst="rect">
            <a:avLst/>
          </a:prstGeom>
        </p:spPr>
      </p:pic>
      <p:sp>
        <p:nvSpPr>
          <p:cNvPr id="37" name="Rectangle 36">
            <a:extLst>
              <a:ext uri="{FF2B5EF4-FFF2-40B4-BE49-F238E27FC236}">
                <a16:creationId xmlns:a16="http://schemas.microsoft.com/office/drawing/2014/main" id="{FDBD7205-E536-4134-8768-AC3E1A3C5E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Content Placeholder 4" descr="A screenshot of a computer&#10;&#10;Description automatically generated">
            <a:extLst>
              <a:ext uri="{FF2B5EF4-FFF2-40B4-BE49-F238E27FC236}">
                <a16:creationId xmlns:a16="http://schemas.microsoft.com/office/drawing/2014/main" id="{C30CE8E4-8E38-1AF2-518B-E9221DE8653D}"/>
              </a:ext>
            </a:extLst>
          </p:cNvPr>
          <p:cNvPicPr>
            <a:picLocks noGrp="1" noChangeAspect="1"/>
          </p:cNvPicPr>
          <p:nvPr>
            <p:ph idx="1"/>
          </p:nvPr>
        </p:nvPicPr>
        <p:blipFill>
          <a:blip r:embed="rId3"/>
          <a:stretch>
            <a:fillRect/>
          </a:stretch>
        </p:blipFill>
        <p:spPr>
          <a:xfrm>
            <a:off x="5549354" y="4495719"/>
            <a:ext cx="2871216" cy="1004925"/>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E5D63E43-FAE5-E343-58BA-C0000A192F15}"/>
              </a:ext>
            </a:extLst>
          </p:cNvPr>
          <p:cNvPicPr>
            <a:picLocks noChangeAspect="1"/>
          </p:cNvPicPr>
          <p:nvPr/>
        </p:nvPicPr>
        <p:blipFill>
          <a:blip r:embed="rId4"/>
          <a:stretch>
            <a:fillRect/>
          </a:stretch>
        </p:blipFill>
        <p:spPr>
          <a:xfrm>
            <a:off x="8665013" y="4617746"/>
            <a:ext cx="2871216" cy="760872"/>
          </a:xfrm>
          <a:prstGeom prst="rect">
            <a:avLst/>
          </a:prstGeom>
        </p:spPr>
      </p:pic>
    </p:spTree>
    <p:extLst>
      <p:ext uri="{BB962C8B-B14F-4D97-AF65-F5344CB8AC3E}">
        <p14:creationId xmlns:p14="http://schemas.microsoft.com/office/powerpoint/2010/main" val="1772437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15FE34-702E-96B4-36DD-3CAF38CC0617}"/>
              </a:ext>
            </a:extLst>
          </p:cNvPr>
          <p:cNvSpPr txBox="1"/>
          <p:nvPr/>
        </p:nvSpPr>
        <p:spPr>
          <a:xfrm>
            <a:off x="61876" y="0"/>
            <a:ext cx="11928451" cy="6124754"/>
          </a:xfrm>
          <a:prstGeom prst="rect">
            <a:avLst/>
          </a:prstGeom>
          <a:noFill/>
        </p:spPr>
        <p:txBody>
          <a:bodyPr wrap="square" rtlCol="0">
            <a:spAutoFit/>
          </a:bodyPr>
          <a:lstStyle/>
          <a:p>
            <a:pPr algn="ctr"/>
            <a:r>
              <a:rPr lang="en-US" sz="1400" dirty="0">
                <a:latin typeface="Times New Roman" panose="02020603050405020304" pitchFamily="18" charset="0"/>
                <a:cs typeface="Times New Roman" panose="02020603050405020304" pitchFamily="18" charset="0"/>
              </a:rPr>
              <a:t>Staff Changes</a:t>
            </a:r>
          </a:p>
          <a:p>
            <a:endParaRPr lang="en-US" sz="1400" strike="sngStrike" dirty="0">
              <a:highlight>
                <a:srgbClr val="00FF00"/>
              </a:highlight>
              <a:latin typeface="Times New Roman" panose="02020603050405020304" pitchFamily="18" charset="0"/>
              <a:cs typeface="Times New Roman" panose="02020603050405020304" pitchFamily="18" charset="0"/>
            </a:endParaRPr>
          </a:p>
          <a:p>
            <a:r>
              <a:rPr lang="en-US" sz="1400" strike="sngStrike" dirty="0">
                <a:highlight>
                  <a:srgbClr val="00FF00"/>
                </a:highlight>
                <a:latin typeface="Times New Roman" panose="02020603050405020304" pitchFamily="18" charset="0"/>
                <a:cs typeface="Times New Roman" panose="02020603050405020304" pitchFamily="18" charset="0"/>
              </a:rPr>
              <a:t>Rus</a:t>
            </a:r>
            <a:r>
              <a:rPr lang="en-US" sz="1400" b="0" strike="sngStrike" dirty="0">
                <a:highlight>
                  <a:srgbClr val="00FF00"/>
                </a:highlight>
                <a:latin typeface="Times New Roman" panose="02020603050405020304" pitchFamily="18" charset="0"/>
                <a:cs typeface="Times New Roman" panose="02020603050405020304" pitchFamily="18" charset="0"/>
              </a:rPr>
              <a:t> </a:t>
            </a:r>
            <a:r>
              <a:rPr lang="en-US" sz="1400" b="0" strike="sngStrike" dirty="0" err="1">
                <a:highlight>
                  <a:srgbClr val="00FF00"/>
                </a:highlight>
                <a:latin typeface="Times New Roman" panose="02020603050405020304" pitchFamily="18" charset="0"/>
                <a:cs typeface="Times New Roman" panose="02020603050405020304" pitchFamily="18" charset="0"/>
              </a:rPr>
              <a:t>Schreckenghost</a:t>
            </a:r>
            <a:r>
              <a:rPr lang="en-US" sz="1400" strike="sngStrike" dirty="0">
                <a:highlight>
                  <a:srgbClr val="00FF00"/>
                </a:highlight>
                <a:latin typeface="Times New Roman" panose="02020603050405020304" pitchFamily="18" charset="0"/>
                <a:cs typeface="Times New Roman" panose="02020603050405020304" pitchFamily="18" charset="0"/>
              </a:rPr>
              <a:t>-Associate Director…r</a:t>
            </a:r>
            <a:r>
              <a:rPr lang="en-US" sz="1400" b="0" i="0" u="none" strike="sngStrike" dirty="0">
                <a:highlight>
                  <a:srgbClr val="00FF00"/>
                </a:highlight>
                <a:latin typeface="Times New Roman" panose="02020603050405020304" pitchFamily="18" charset="0"/>
                <a:cs typeface="Times New Roman" panose="02020603050405020304" pitchFamily="18" charset="0"/>
              </a:rPr>
              <a:t>esponsible for officials and coaches certification, state championship officials selection and ejections. He also coordinates </a:t>
            </a:r>
            <a:r>
              <a:rPr lang="en-US" sz="1400" b="1" i="0" u="none" strike="sngStrike" dirty="0">
                <a:highlight>
                  <a:srgbClr val="00FF00"/>
                </a:highlight>
                <a:latin typeface="Times New Roman" panose="02020603050405020304" pitchFamily="18" charset="0"/>
                <a:cs typeface="Times New Roman" panose="02020603050405020304" pitchFamily="18" charset="0"/>
              </a:rPr>
              <a:t>Cross Country, Swim &amp; Dive, Mix Six/2A Volleyball, Hockey, Nordic Ski, Track &amp; Field and Baseball</a:t>
            </a:r>
            <a:r>
              <a:rPr lang="en-US" sz="1400" b="0" i="0" u="none" strike="sngStrike" dirty="0">
                <a:highlight>
                  <a:srgbClr val="00FF00"/>
                </a:highlight>
                <a:latin typeface="Times New Roman" panose="02020603050405020304" pitchFamily="18" charset="0"/>
                <a:cs typeface="Times New Roman" panose="02020603050405020304" pitchFamily="18" charset="0"/>
              </a:rPr>
              <a:t>. Rus consults with Special Olympics Alaska on the development and promotion of Unified Sports.</a:t>
            </a:r>
          </a:p>
          <a:p>
            <a:endParaRPr lang="en-US" sz="1400" strike="sngStrike" dirty="0">
              <a:highlight>
                <a:srgbClr val="00FF00"/>
              </a:highlight>
              <a:latin typeface="Times New Roman" panose="02020603050405020304" pitchFamily="18" charset="0"/>
              <a:cs typeface="Times New Roman" panose="02020603050405020304" pitchFamily="18" charset="0"/>
            </a:endParaRPr>
          </a:p>
          <a:p>
            <a:r>
              <a:rPr lang="en-US" sz="1400" u="sng" dirty="0">
                <a:latin typeface="Times New Roman" panose="02020603050405020304" pitchFamily="18" charset="0"/>
                <a:cs typeface="Times New Roman" panose="02020603050405020304" pitchFamily="18" charset="0"/>
              </a:rPr>
              <a:t>Isaiah </a:t>
            </a:r>
            <a:r>
              <a:rPr lang="en-US" sz="1400" u="sng" dirty="0" err="1">
                <a:latin typeface="Times New Roman" panose="02020603050405020304" pitchFamily="18" charset="0"/>
                <a:cs typeface="Times New Roman" panose="02020603050405020304" pitchFamily="18" charset="0"/>
              </a:rPr>
              <a:t>Vreeman</a:t>
            </a:r>
            <a:r>
              <a:rPr lang="en-US" sz="1400" u="sng" dirty="0">
                <a:latin typeface="Times New Roman" panose="02020603050405020304" pitchFamily="18" charset="0"/>
                <a:cs typeface="Times New Roman" panose="02020603050405020304" pitchFamily="18" charset="0"/>
              </a:rPr>
              <a:t>-Associate Director</a:t>
            </a:r>
            <a:r>
              <a:rPr lang="en-US" sz="1400" dirty="0">
                <a:latin typeface="Times New Roman" panose="02020603050405020304" pitchFamily="18" charset="0"/>
                <a:cs typeface="Times New Roman" panose="02020603050405020304" pitchFamily="18" charset="0"/>
              </a:rPr>
              <a:t>…</a:t>
            </a:r>
            <a:r>
              <a:rPr lang="en-US" sz="1400" b="0" i="0" u="none" dirty="0">
                <a:latin typeface="Times New Roman" panose="02020603050405020304" pitchFamily="18" charset="0"/>
                <a:cs typeface="Times New Roman" panose="02020603050405020304" pitchFamily="18" charset="0"/>
              </a:rPr>
              <a:t> develops all championship budgets, coordinates media relations, and manages ASAA365.com. He monitors and solicits championship bids and produces all state champion programs. Isaiah also coordinates </a:t>
            </a:r>
            <a:r>
              <a:rPr lang="en-US" sz="1400" b="1" i="0" u="none" dirty="0">
                <a:highlight>
                  <a:srgbClr val="FFFF00"/>
                </a:highlight>
                <a:latin typeface="Times New Roman" panose="02020603050405020304" pitchFamily="18" charset="0"/>
                <a:cs typeface="Times New Roman" panose="02020603050405020304" pitchFamily="18" charset="0"/>
              </a:rPr>
              <a:t>Football, </a:t>
            </a:r>
            <a:r>
              <a:rPr lang="en-US" sz="1400" b="1" i="0" u="none" strike="sngStrike" dirty="0">
                <a:highlight>
                  <a:srgbClr val="FFFF00"/>
                </a:highlight>
                <a:latin typeface="Times New Roman" panose="02020603050405020304" pitchFamily="18" charset="0"/>
                <a:cs typeface="Times New Roman" panose="02020603050405020304" pitchFamily="18" charset="0"/>
              </a:rPr>
              <a:t>Wrestling </a:t>
            </a:r>
            <a:r>
              <a:rPr lang="en-US" sz="1400" b="1" i="0" u="none" dirty="0">
                <a:highlight>
                  <a:srgbClr val="FFFF00"/>
                </a:highlight>
                <a:latin typeface="Times New Roman" panose="02020603050405020304" pitchFamily="18" charset="0"/>
                <a:cs typeface="Times New Roman" panose="02020603050405020304" pitchFamily="18" charset="0"/>
              </a:rPr>
              <a:t>, </a:t>
            </a:r>
            <a:r>
              <a:rPr lang="en-US" sz="1400" b="1" i="0" u="none" dirty="0">
                <a:solidFill>
                  <a:srgbClr val="FF0000"/>
                </a:solidFill>
                <a:highlight>
                  <a:srgbClr val="FFFF00"/>
                </a:highlight>
                <a:latin typeface="Times New Roman" panose="02020603050405020304" pitchFamily="18" charset="0"/>
                <a:cs typeface="Times New Roman" panose="02020603050405020304" pitchFamily="18" charset="0"/>
              </a:rPr>
              <a:t>Hockey</a:t>
            </a:r>
            <a:r>
              <a:rPr lang="en-US" sz="1400" b="1" i="0" u="none" dirty="0">
                <a:highlight>
                  <a:srgbClr val="FFFF00"/>
                </a:highlight>
                <a:latin typeface="Times New Roman" panose="02020603050405020304" pitchFamily="18" charset="0"/>
                <a:cs typeface="Times New Roman" panose="02020603050405020304" pitchFamily="18" charset="0"/>
              </a:rPr>
              <a:t> and Basketball and </a:t>
            </a:r>
            <a:r>
              <a:rPr lang="en-US" sz="1400" b="1" i="0" u="none" dirty="0">
                <a:solidFill>
                  <a:srgbClr val="FF0000"/>
                </a:solidFill>
                <a:highlight>
                  <a:srgbClr val="FFFF00"/>
                </a:highlight>
                <a:latin typeface="Times New Roman" panose="02020603050405020304" pitchFamily="18" charset="0"/>
                <a:cs typeface="Times New Roman" panose="02020603050405020304" pitchFamily="18" charset="0"/>
              </a:rPr>
              <a:t>Baseball</a:t>
            </a:r>
            <a:r>
              <a:rPr lang="en-US" sz="1400" b="1" i="0" u="none" dirty="0">
                <a:highlight>
                  <a:srgbClr val="FFFF00"/>
                </a:highlight>
                <a:latin typeface="Times New Roman" panose="02020603050405020304" pitchFamily="18" charset="0"/>
                <a:cs typeface="Times New Roman" panose="02020603050405020304" pitchFamily="18" charset="0"/>
              </a:rPr>
              <a:t>.</a:t>
            </a:r>
            <a:endParaRPr lang="en-US" sz="1400" b="1" dirty="0">
              <a:highlight>
                <a:srgbClr val="FFFF00"/>
              </a:highlight>
              <a:latin typeface="Times New Roman" panose="02020603050405020304" pitchFamily="18" charset="0"/>
              <a:cs typeface="Times New Roman" panose="02020603050405020304" pitchFamily="18" charset="0"/>
            </a:endParaRPr>
          </a:p>
          <a:p>
            <a:endParaRPr lang="en-US" sz="1400" b="0" i="0" u="none" strike="sngStrike" dirty="0">
              <a:highlight>
                <a:srgbClr val="00FF00"/>
              </a:highlight>
              <a:latin typeface="Times New Roman" panose="02020603050405020304" pitchFamily="18" charset="0"/>
              <a:cs typeface="Times New Roman" panose="02020603050405020304" pitchFamily="18" charset="0"/>
            </a:endParaRPr>
          </a:p>
          <a:p>
            <a:r>
              <a:rPr lang="en-US" sz="1400" u="sng" dirty="0">
                <a:latin typeface="Times New Roman" panose="02020603050405020304" pitchFamily="18" charset="0"/>
                <a:cs typeface="Times New Roman" panose="02020603050405020304" pitchFamily="18" charset="0"/>
              </a:rPr>
              <a:t>Deanna </a:t>
            </a:r>
            <a:r>
              <a:rPr lang="en-US" sz="1400" u="sng" dirty="0" err="1">
                <a:latin typeface="Times New Roman" panose="02020603050405020304" pitchFamily="18" charset="0"/>
                <a:cs typeface="Times New Roman" panose="02020603050405020304" pitchFamily="18" charset="0"/>
              </a:rPr>
              <a:t>Montagna</a:t>
            </a:r>
            <a:r>
              <a:rPr lang="en-US" sz="1400" u="sng" dirty="0">
                <a:latin typeface="Times New Roman" panose="02020603050405020304" pitchFamily="18" charset="0"/>
                <a:cs typeface="Times New Roman" panose="02020603050405020304" pitchFamily="18" charset="0"/>
              </a:rPr>
              <a:t> - Office Manager </a:t>
            </a:r>
            <a:r>
              <a:rPr lang="en-US" sz="1400" u="sng" dirty="0">
                <a:highlight>
                  <a:srgbClr val="FFFF00"/>
                </a:highlight>
                <a:latin typeface="Times New Roman" panose="02020603050405020304" pitchFamily="18" charset="0"/>
                <a:cs typeface="Times New Roman" panose="02020603050405020304" pitchFamily="18" charset="0"/>
              </a:rPr>
              <a:t>and Director of Fine Arts</a:t>
            </a:r>
            <a:r>
              <a:rPr lang="en-US" sz="1400" dirty="0">
                <a:latin typeface="Times New Roman" panose="02020603050405020304" pitchFamily="18" charset="0"/>
                <a:cs typeface="Times New Roman" panose="02020603050405020304" pitchFamily="18" charset="0"/>
              </a:rPr>
              <a:t>…</a:t>
            </a:r>
            <a:r>
              <a:rPr lang="en-US" sz="1400" b="0" i="0" u="none" dirty="0">
                <a:latin typeface="Times New Roman" panose="02020603050405020304" pitchFamily="18" charset="0"/>
                <a:cs typeface="Times New Roman" panose="02020603050405020304" pitchFamily="18" charset="0"/>
              </a:rPr>
              <a:t>manages office operations, assists Associate Directors and works with the Executive Director in communication to schools. Deanna provides support for the School Activities Reporting System (SARS) and is also responsible for </a:t>
            </a:r>
            <a:r>
              <a:rPr lang="en-US" sz="1400" b="1" i="0" u="none" dirty="0">
                <a:latin typeface="Times New Roman" panose="02020603050405020304" pitchFamily="18" charset="0"/>
                <a:cs typeface="Times New Roman" panose="02020603050405020304" pitchFamily="18" charset="0"/>
              </a:rPr>
              <a:t>All State Art Competition, </a:t>
            </a:r>
            <a:r>
              <a:rPr lang="en-US" sz="1400" b="1" i="0" u="none" dirty="0">
                <a:solidFill>
                  <a:srgbClr val="FF0000"/>
                </a:solidFill>
                <a:highlight>
                  <a:srgbClr val="FFFF00"/>
                </a:highlight>
                <a:latin typeface="Times New Roman" panose="02020603050405020304" pitchFamily="18" charset="0"/>
                <a:cs typeface="Times New Roman" panose="02020603050405020304" pitchFamily="18" charset="0"/>
              </a:rPr>
              <a:t>DDF and World Language Declamation Competition.</a:t>
            </a:r>
            <a:r>
              <a:rPr lang="en-US" sz="1400" b="0" i="0" u="none" dirty="0">
                <a:latin typeface="Times New Roman" panose="02020603050405020304" pitchFamily="18" charset="0"/>
                <a:cs typeface="Times New Roman" panose="02020603050405020304" pitchFamily="18" charset="0"/>
              </a:rPr>
              <a:t> She is the secretary for the ASAA Board of Directors meetings and is charged with maintaining the minutes.</a:t>
            </a:r>
            <a:endParaRPr lang="en-US" sz="1400" dirty="0">
              <a:latin typeface="Times New Roman" panose="02020603050405020304" pitchFamily="18" charset="0"/>
              <a:cs typeface="Times New Roman" panose="02020603050405020304" pitchFamily="18" charset="0"/>
            </a:endParaRPr>
          </a:p>
          <a:p>
            <a:endParaRPr lang="en-US" sz="1400" b="0" i="0" u="none" strike="sngStrike" dirty="0">
              <a:highlight>
                <a:srgbClr val="00FF00"/>
              </a:highlight>
              <a:latin typeface="Times New Roman" panose="02020603050405020304" pitchFamily="18" charset="0"/>
              <a:cs typeface="Times New Roman" panose="02020603050405020304" pitchFamily="18" charset="0"/>
            </a:endParaRPr>
          </a:p>
          <a:p>
            <a:r>
              <a:rPr lang="en-US" sz="1400" u="sng" dirty="0">
                <a:latin typeface="Times New Roman" panose="02020603050405020304" pitchFamily="18" charset="0"/>
                <a:cs typeface="Times New Roman" panose="02020603050405020304" pitchFamily="18" charset="0"/>
              </a:rPr>
              <a:t>Kathleen Navarre -</a:t>
            </a:r>
            <a:r>
              <a:rPr lang="en-US" sz="1400" u="sng" dirty="0">
                <a:highlight>
                  <a:srgbClr val="FFFF00"/>
                </a:highlight>
                <a:latin typeface="Times New Roman" panose="02020603050405020304" pitchFamily="18" charset="0"/>
                <a:cs typeface="Times New Roman" panose="02020603050405020304" pitchFamily="18" charset="0"/>
              </a:rPr>
              <a:t>Associate Director- </a:t>
            </a:r>
            <a:r>
              <a:rPr lang="en-US" sz="1400" b="1" dirty="0">
                <a:latin typeface="Times New Roman" panose="02020603050405020304" pitchFamily="18" charset="0"/>
                <a:cs typeface="Times New Roman" panose="02020603050405020304" pitchFamily="18" charset="0"/>
              </a:rPr>
              <a:t>c</a:t>
            </a:r>
            <a:r>
              <a:rPr lang="en-US" sz="1400" b="1" i="0" u="none" dirty="0">
                <a:latin typeface="Times New Roman" panose="02020603050405020304" pitchFamily="18" charset="0"/>
                <a:cs typeface="Times New Roman" panose="02020603050405020304" pitchFamily="18" charset="0"/>
              </a:rPr>
              <a:t>oordinates Student Government</a:t>
            </a:r>
            <a:r>
              <a:rPr lang="en-US" sz="1400" b="1" i="0" u="none" dirty="0">
                <a:highlight>
                  <a:srgbClr val="FFFF00"/>
                </a:highlight>
                <a:latin typeface="Times New Roman" panose="02020603050405020304" pitchFamily="18" charset="0"/>
                <a:cs typeface="Times New Roman" panose="02020603050405020304" pitchFamily="18" charset="0"/>
              </a:rPr>
              <a:t>, </a:t>
            </a:r>
            <a:r>
              <a:rPr lang="en-US" sz="1400" b="1" i="0" u="none" dirty="0">
                <a:solidFill>
                  <a:srgbClr val="FF0000"/>
                </a:solidFill>
                <a:highlight>
                  <a:srgbClr val="FFFF00"/>
                </a:highlight>
                <a:latin typeface="Times New Roman" panose="02020603050405020304" pitchFamily="18" charset="0"/>
                <a:cs typeface="Times New Roman" panose="02020603050405020304" pitchFamily="18" charset="0"/>
              </a:rPr>
              <a:t>Cross Country, Flag Football, Swim &amp; Dive</a:t>
            </a:r>
            <a:r>
              <a:rPr lang="en-US" sz="1400" b="0" i="0" u="none" dirty="0">
                <a:latin typeface="Times New Roman" panose="02020603050405020304" pitchFamily="18" charset="0"/>
                <a:cs typeface="Times New Roman" panose="02020603050405020304" pitchFamily="18" charset="0"/>
              </a:rPr>
              <a:t>, </a:t>
            </a:r>
            <a:r>
              <a:rPr lang="en-US" sz="1400" b="1" i="0" u="none" dirty="0">
                <a:solidFill>
                  <a:srgbClr val="FF0000"/>
                </a:solidFill>
                <a:highlight>
                  <a:srgbClr val="FFFF00"/>
                </a:highlight>
                <a:latin typeface="Times New Roman" panose="02020603050405020304" pitchFamily="18" charset="0"/>
                <a:cs typeface="Times New Roman" panose="02020603050405020304" pitchFamily="18" charset="0"/>
              </a:rPr>
              <a:t>Wrestling</a:t>
            </a:r>
            <a:r>
              <a:rPr lang="en-US" sz="1400" b="0" i="0" u="none" dirty="0">
                <a:solidFill>
                  <a:srgbClr val="FF0000"/>
                </a:solidFill>
                <a:highlight>
                  <a:srgbClr val="FFFF00"/>
                </a:highlight>
                <a:latin typeface="Times New Roman" panose="02020603050405020304" pitchFamily="18" charset="0"/>
                <a:cs typeface="Times New Roman" panose="02020603050405020304" pitchFamily="18" charset="0"/>
              </a:rPr>
              <a:t> </a:t>
            </a:r>
            <a:r>
              <a:rPr lang="en-US" sz="1400" b="1" i="0" u="none" dirty="0">
                <a:solidFill>
                  <a:srgbClr val="FF0000"/>
                </a:solidFill>
                <a:highlight>
                  <a:srgbClr val="FFFF00"/>
                </a:highlight>
                <a:latin typeface="Times New Roman" panose="02020603050405020304" pitchFamily="18" charset="0"/>
                <a:cs typeface="Times New Roman" panose="02020603050405020304" pitchFamily="18" charset="0"/>
              </a:rPr>
              <a:t>Nordic Ski, Track &amp; </a:t>
            </a:r>
            <a:r>
              <a:rPr lang="en-US" sz="1400" b="1" i="0" u="none" dirty="0">
                <a:solidFill>
                  <a:srgbClr val="FF0000"/>
                </a:solidFill>
                <a:latin typeface="Times New Roman" panose="02020603050405020304" pitchFamily="18" charset="0"/>
                <a:cs typeface="Times New Roman" panose="02020603050405020304" pitchFamily="18" charset="0"/>
              </a:rPr>
              <a:t>Field</a:t>
            </a:r>
            <a:r>
              <a:rPr lang="en-US" sz="1400" b="1" i="0" u="none" dirty="0">
                <a:latin typeface="Times New Roman" panose="02020603050405020304" pitchFamily="18" charset="0"/>
                <a:cs typeface="Times New Roman" panose="02020603050405020304" pitchFamily="18" charset="0"/>
              </a:rPr>
              <a:t> </a:t>
            </a:r>
            <a:r>
              <a:rPr lang="en-US" sz="1400" b="0" i="0" u="none" dirty="0">
                <a:latin typeface="Times New Roman" panose="02020603050405020304" pitchFamily="18" charset="0"/>
                <a:cs typeface="Times New Roman" panose="02020603050405020304" pitchFamily="18" charset="0"/>
              </a:rPr>
              <a:t> </a:t>
            </a:r>
            <a:r>
              <a:rPr lang="en-US" sz="1400" b="0" i="0" u="none" strike="sngStrike" dirty="0">
                <a:solidFill>
                  <a:srgbClr val="FF0000"/>
                </a:solidFill>
                <a:latin typeface="Times New Roman" panose="02020603050405020304" pitchFamily="18" charset="0"/>
                <a:cs typeface="Times New Roman" panose="02020603050405020304" pitchFamily="18" charset="0"/>
              </a:rPr>
              <a:t>is responsible for the Athletes as Leaders Program </a:t>
            </a:r>
            <a:r>
              <a:rPr lang="en-US" sz="1400" b="0" i="0" u="none" dirty="0">
                <a:latin typeface="Times New Roman" panose="02020603050405020304" pitchFamily="18" charset="0"/>
                <a:cs typeface="Times New Roman" panose="02020603050405020304" pitchFamily="18" charset="0"/>
              </a:rPr>
              <a:t>and assists in other ASAA programs. </a:t>
            </a:r>
            <a:r>
              <a:rPr lang="en-US" sz="1400" b="0" i="0" u="none" dirty="0">
                <a:solidFill>
                  <a:srgbClr val="FF0000"/>
                </a:solidFill>
                <a:latin typeface="Times New Roman" panose="02020603050405020304" pitchFamily="18" charset="0"/>
                <a:cs typeface="Times New Roman" panose="02020603050405020304" pitchFamily="18" charset="0"/>
              </a:rPr>
              <a:t>Kathleen consults with Special Olympics Alaska on the development and promotion of Unified Sports.</a:t>
            </a:r>
          </a:p>
          <a:p>
            <a:endParaRPr lang="en-US" sz="1400" dirty="0">
              <a:solidFill>
                <a:srgbClr val="FF0000"/>
              </a:solidFill>
              <a:latin typeface="Times New Roman" panose="02020603050405020304" pitchFamily="18" charset="0"/>
              <a:cs typeface="Times New Roman" panose="02020603050405020304" pitchFamily="18" charset="0"/>
            </a:endParaRPr>
          </a:p>
          <a:p>
            <a:r>
              <a:rPr lang="en-US" sz="1400" b="0" u="sng" dirty="0">
                <a:latin typeface="Times New Roman" panose="02020603050405020304" pitchFamily="18" charset="0"/>
                <a:cs typeface="Times New Roman" panose="02020603050405020304" pitchFamily="18" charset="0"/>
              </a:rPr>
              <a:t>Brian Hosken </a:t>
            </a:r>
            <a:r>
              <a:rPr lang="en-US" sz="1400" u="sng" dirty="0">
                <a:highlight>
                  <a:srgbClr val="FFFF00"/>
                </a:highlight>
                <a:latin typeface="Times New Roman" panose="02020603050405020304" pitchFamily="18" charset="0"/>
                <a:cs typeface="Times New Roman" panose="02020603050405020304" pitchFamily="18" charset="0"/>
              </a:rPr>
              <a:t>-Associate Director</a:t>
            </a:r>
            <a:r>
              <a:rPr lang="en-US" sz="1400" dirty="0">
                <a:latin typeface="Times New Roman" panose="02020603050405020304" pitchFamily="18" charset="0"/>
                <a:cs typeface="Times New Roman" panose="02020603050405020304" pitchFamily="18" charset="0"/>
              </a:rPr>
              <a:t>…</a:t>
            </a:r>
            <a:r>
              <a:rPr lang="en-US" sz="1400" b="0" i="0" u="none" strike="sngStrike" dirty="0">
                <a:latin typeface="Times New Roman" panose="02020603050405020304" pitchFamily="18" charset="0"/>
                <a:cs typeface="Times New Roman" panose="02020603050405020304" pitchFamily="18" charset="0"/>
              </a:rPr>
              <a:t>responsible for the Play for Keeps Program</a:t>
            </a:r>
            <a:r>
              <a:rPr lang="en-US" sz="1400" b="0" i="0" u="none" dirty="0">
                <a:latin typeface="Times New Roman" panose="02020603050405020304" pitchFamily="18" charset="0"/>
                <a:cs typeface="Times New Roman" panose="02020603050405020304" pitchFamily="18" charset="0"/>
              </a:rPr>
              <a:t>, </a:t>
            </a:r>
            <a:r>
              <a:rPr lang="en-US" sz="1400" dirty="0">
                <a:solidFill>
                  <a:srgbClr val="FF0000"/>
                </a:solidFill>
                <a:latin typeface="Times New Roman" panose="02020603050405020304" pitchFamily="18" charset="0"/>
                <a:cs typeface="Times New Roman" panose="02020603050405020304" pitchFamily="18" charset="0"/>
              </a:rPr>
              <a:t>r</a:t>
            </a:r>
            <a:r>
              <a:rPr lang="en-US" sz="1400" b="0" i="0" u="none" dirty="0">
                <a:solidFill>
                  <a:srgbClr val="FF0000"/>
                </a:solidFill>
                <a:latin typeface="Times New Roman" panose="02020603050405020304" pitchFamily="18" charset="0"/>
                <a:cs typeface="Times New Roman" panose="02020603050405020304" pitchFamily="18" charset="0"/>
              </a:rPr>
              <a:t>esponsible for officials and coaches certification, state championship officials' selection and ejections</a:t>
            </a:r>
            <a:r>
              <a:rPr lang="en-US" sz="1400" b="0" i="0" u="none" dirty="0">
                <a:latin typeface="Times New Roman" panose="02020603050405020304" pitchFamily="18" charset="0"/>
                <a:cs typeface="Times New Roman" panose="02020603050405020304" pitchFamily="18" charset="0"/>
              </a:rPr>
              <a:t>, grant writing and administrating. </a:t>
            </a:r>
            <a:r>
              <a:rPr lang="en-US" sz="1400" b="0" i="0" u="none" strike="sngStrike" dirty="0">
                <a:latin typeface="Times New Roman" panose="02020603050405020304" pitchFamily="18" charset="0"/>
                <a:cs typeface="Times New Roman" panose="02020603050405020304" pitchFamily="18" charset="0"/>
              </a:rPr>
              <a:t>Brian facilitates the Coaching Boys Into Men Program</a:t>
            </a:r>
            <a:r>
              <a:rPr lang="en-US" sz="1400" b="0" i="0" u="none" dirty="0">
                <a:latin typeface="Times New Roman" panose="02020603050405020304" pitchFamily="18" charset="0"/>
                <a:cs typeface="Times New Roman" panose="02020603050405020304" pitchFamily="18" charset="0"/>
              </a:rPr>
              <a:t>. He also and assists in other ASAA programs. </a:t>
            </a:r>
          </a:p>
          <a:p>
            <a:endParaRPr lang="en-US" sz="1400" dirty="0">
              <a:latin typeface="Times New Roman" panose="02020603050405020304" pitchFamily="18" charset="0"/>
              <a:cs typeface="Times New Roman" panose="02020603050405020304" pitchFamily="18" charset="0"/>
            </a:endParaRPr>
          </a:p>
          <a:p>
            <a:r>
              <a:rPr lang="en-US" sz="1400" u="sng" dirty="0">
                <a:latin typeface="Times New Roman" panose="02020603050405020304" pitchFamily="18" charset="0"/>
                <a:cs typeface="Times New Roman" panose="02020603050405020304" pitchFamily="18" charset="0"/>
              </a:rPr>
              <a:t>Kari </a:t>
            </a:r>
            <a:r>
              <a:rPr lang="en-US" sz="1400" u="sng" dirty="0" err="1">
                <a:latin typeface="Times New Roman" panose="02020603050405020304" pitchFamily="18" charset="0"/>
                <a:cs typeface="Times New Roman" panose="02020603050405020304" pitchFamily="18" charset="0"/>
              </a:rPr>
              <a:t>McFeron</a:t>
            </a:r>
            <a:r>
              <a:rPr lang="en-US" sz="1400" u="sng" dirty="0">
                <a:latin typeface="Times New Roman" panose="02020603050405020304" pitchFamily="18" charset="0"/>
                <a:cs typeface="Times New Roman" panose="02020603050405020304" pitchFamily="18" charset="0"/>
              </a:rPr>
              <a:t> – Receptionist</a:t>
            </a:r>
            <a:r>
              <a:rPr lang="en-US" sz="1400" dirty="0">
                <a:latin typeface="Times New Roman" panose="02020603050405020304" pitchFamily="18" charset="0"/>
                <a:cs typeface="Times New Roman" panose="02020603050405020304" pitchFamily="18" charset="0"/>
              </a:rPr>
              <a:t>…assist with front office duties </a:t>
            </a:r>
          </a:p>
          <a:p>
            <a:endParaRPr lang="en-US" sz="1400" dirty="0">
              <a:solidFill>
                <a:srgbClr val="FF0000"/>
              </a:solidFill>
              <a:latin typeface="Times New Roman" panose="02020603050405020304" pitchFamily="18" charset="0"/>
              <a:cs typeface="Times New Roman" panose="02020603050405020304" pitchFamily="18" charset="0"/>
            </a:endParaRPr>
          </a:p>
          <a:p>
            <a:r>
              <a:rPr lang="en-US" sz="1400" u="sng" dirty="0">
                <a:latin typeface="Times New Roman" panose="02020603050405020304" pitchFamily="18" charset="0"/>
                <a:cs typeface="Times New Roman" panose="02020603050405020304" pitchFamily="18" charset="0"/>
              </a:rPr>
              <a:t>Brad Potter – Director of Technology</a:t>
            </a:r>
            <a:r>
              <a:rPr lang="en-US" sz="1400" dirty="0">
                <a:latin typeface="Times New Roman" panose="02020603050405020304" pitchFamily="18" charset="0"/>
                <a:cs typeface="Times New Roman" panose="02020603050405020304" pitchFamily="18" charset="0"/>
              </a:rPr>
              <a:t>….</a:t>
            </a:r>
            <a:r>
              <a:rPr lang="en-US" sz="1400" b="0" i="0" u="none" dirty="0">
                <a:latin typeface="Times New Roman" panose="02020603050405020304" pitchFamily="18" charset="0"/>
                <a:cs typeface="Times New Roman" panose="02020603050405020304" pitchFamily="18" charset="0"/>
              </a:rPr>
              <a:t> responsible for the design, development and content management of all ASAA websites, social media accounts, photography, digital media assets and related technology. He is also responsible for the IT management of computer systems, mobile communications, network infrastructure and provides technical assistance and training for the staff.</a:t>
            </a:r>
            <a:endParaRPr lang="en-US" sz="1400" dirty="0">
              <a:latin typeface="Times New Roman" panose="02020603050405020304" pitchFamily="18" charset="0"/>
              <a:cs typeface="Times New Roman" panose="02020603050405020304" pitchFamily="18" charset="0"/>
            </a:endParaRPr>
          </a:p>
          <a:p>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60514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27744B-47AB-4459-8C2F-1D5EE63A3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en placed on top of a signature line">
            <a:extLst>
              <a:ext uri="{FF2B5EF4-FFF2-40B4-BE49-F238E27FC236}">
                <a16:creationId xmlns:a16="http://schemas.microsoft.com/office/drawing/2014/main" id="{4307B6D3-A5BF-D8BA-6DB9-E68A9EDB48EE}"/>
              </a:ext>
            </a:extLst>
          </p:cNvPr>
          <p:cNvPicPr>
            <a:picLocks noChangeAspect="1"/>
          </p:cNvPicPr>
          <p:nvPr/>
        </p:nvPicPr>
        <p:blipFill>
          <a:blip r:embed="rId2"/>
          <a:srcRect l="33181" r="-1" b="-1"/>
          <a:stretch/>
        </p:blipFill>
        <p:spPr>
          <a:xfrm>
            <a:off x="1" y="10"/>
            <a:ext cx="6865165" cy="6857990"/>
          </a:xfrm>
          <a:custGeom>
            <a:avLst/>
            <a:gdLst/>
            <a:ahLst/>
            <a:cxnLst/>
            <a:rect l="l" t="t" r="r" b="b"/>
            <a:pathLst>
              <a:path w="6865165" h="6858000">
                <a:moveTo>
                  <a:pt x="0" y="0"/>
                </a:moveTo>
                <a:lnTo>
                  <a:pt x="6865165" y="0"/>
                </a:lnTo>
                <a:lnTo>
                  <a:pt x="6859621" y="22952"/>
                </a:lnTo>
                <a:cubicBezTo>
                  <a:pt x="6623056" y="1069835"/>
                  <a:pt x="6492240" y="2220824"/>
                  <a:pt x="6492240" y="3429001"/>
                </a:cubicBezTo>
                <a:cubicBezTo>
                  <a:pt x="6492240" y="4637179"/>
                  <a:pt x="6623056" y="5788167"/>
                  <a:pt x="6859621" y="6835050"/>
                </a:cubicBezTo>
                <a:lnTo>
                  <a:pt x="6865165" y="6858000"/>
                </a:lnTo>
                <a:lnTo>
                  <a:pt x="0" y="6858000"/>
                </a:lnTo>
                <a:close/>
              </a:path>
            </a:pathLst>
          </a:custGeom>
        </p:spPr>
      </p:pic>
      <p:sp useBgFill="1">
        <p:nvSpPr>
          <p:cNvPr id="11" name="Freeform: Shape 10">
            <a:extLst>
              <a:ext uri="{FF2B5EF4-FFF2-40B4-BE49-F238E27FC236}">
                <a16:creationId xmlns:a16="http://schemas.microsoft.com/office/drawing/2014/main" id="{7D266DCC-5218-4AE0-B964-6FC2EA3BD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92240" y="0"/>
            <a:ext cx="5699760" cy="6858000"/>
          </a:xfrm>
          <a:custGeom>
            <a:avLst/>
            <a:gdLst>
              <a:gd name="connsiteX0" fmla="*/ 365648 w 5588548"/>
              <a:gd name="connsiteY0" fmla="*/ 0 h 6858000"/>
              <a:gd name="connsiteX1" fmla="*/ 5588548 w 5588548"/>
              <a:gd name="connsiteY1" fmla="*/ 0 h 6858000"/>
              <a:gd name="connsiteX2" fmla="*/ 5588548 w 5588548"/>
              <a:gd name="connsiteY2" fmla="*/ 6858000 h 6858000"/>
              <a:gd name="connsiteX3" fmla="*/ 365648 w 5588548"/>
              <a:gd name="connsiteY3" fmla="*/ 6858000 h 6858000"/>
              <a:gd name="connsiteX4" fmla="*/ 360213 w 5588548"/>
              <a:gd name="connsiteY4" fmla="*/ 6835050 h 6858000"/>
              <a:gd name="connsiteX5" fmla="*/ 0 w 5588548"/>
              <a:gd name="connsiteY5" fmla="*/ 3429001 h 6858000"/>
              <a:gd name="connsiteX6" fmla="*/ 360213 w 5588548"/>
              <a:gd name="connsiteY6" fmla="*/ 229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88548" h="6858000">
                <a:moveTo>
                  <a:pt x="365648" y="0"/>
                </a:moveTo>
                <a:lnTo>
                  <a:pt x="5588548" y="0"/>
                </a:lnTo>
                <a:lnTo>
                  <a:pt x="5588548" y="6858000"/>
                </a:lnTo>
                <a:lnTo>
                  <a:pt x="365648" y="6858000"/>
                </a:lnTo>
                <a:lnTo>
                  <a:pt x="360213" y="6835050"/>
                </a:lnTo>
                <a:cubicBezTo>
                  <a:pt x="128263" y="5788167"/>
                  <a:pt x="0" y="4637179"/>
                  <a:pt x="0" y="3429001"/>
                </a:cubicBezTo>
                <a:cubicBezTo>
                  <a:pt x="0" y="2220824"/>
                  <a:pt x="128263" y="1069835"/>
                  <a:pt x="360213" y="22952"/>
                </a:cubicBezTo>
                <a:close/>
              </a:path>
            </a:pathLst>
          </a:custGeom>
          <a:ln w="9525">
            <a:solidFill>
              <a:schemeClr val="tx2">
                <a:lumMod val="10000"/>
                <a:lumOff val="90000"/>
              </a:schemeClr>
            </a:solidFill>
          </a:ln>
          <a:effectLst>
            <a:outerShdw blurRad="50800" dist="38100" dir="10800000" algn="r"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973DE4F1-1583-4AE3-9696-9659D27C5F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01384" y="0"/>
            <a:ext cx="5690616" cy="6858000"/>
          </a:xfrm>
          <a:custGeom>
            <a:avLst/>
            <a:gdLst>
              <a:gd name="connsiteX0" fmla="*/ 372925 w 5690616"/>
              <a:gd name="connsiteY0" fmla="*/ 0 h 6858000"/>
              <a:gd name="connsiteX1" fmla="*/ 5690616 w 5690616"/>
              <a:gd name="connsiteY1" fmla="*/ 0 h 6858000"/>
              <a:gd name="connsiteX2" fmla="*/ 5690616 w 5690616"/>
              <a:gd name="connsiteY2" fmla="*/ 6858000 h 6858000"/>
              <a:gd name="connsiteX3" fmla="*/ 372925 w 5690616"/>
              <a:gd name="connsiteY3" fmla="*/ 6858000 h 6858000"/>
              <a:gd name="connsiteX4" fmla="*/ 367381 w 5690616"/>
              <a:gd name="connsiteY4" fmla="*/ 6835050 h 6858000"/>
              <a:gd name="connsiteX5" fmla="*/ 0 w 5690616"/>
              <a:gd name="connsiteY5" fmla="*/ 3429001 h 6858000"/>
              <a:gd name="connsiteX6" fmla="*/ 367381 w 5690616"/>
              <a:gd name="connsiteY6" fmla="*/ 229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0616" h="6858000">
                <a:moveTo>
                  <a:pt x="372925" y="0"/>
                </a:moveTo>
                <a:lnTo>
                  <a:pt x="5690616" y="0"/>
                </a:lnTo>
                <a:lnTo>
                  <a:pt x="5690616" y="6858000"/>
                </a:lnTo>
                <a:lnTo>
                  <a:pt x="372925" y="6858000"/>
                </a:lnTo>
                <a:lnTo>
                  <a:pt x="367381" y="6835050"/>
                </a:lnTo>
                <a:cubicBezTo>
                  <a:pt x="130816" y="5788167"/>
                  <a:pt x="0" y="4637179"/>
                  <a:pt x="0" y="3429001"/>
                </a:cubicBezTo>
                <a:cubicBezTo>
                  <a:pt x="0" y="2220824"/>
                  <a:pt x="130816" y="1069835"/>
                  <a:pt x="367381" y="22952"/>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46712E3-2250-8854-CD74-9FF0512B0CE7}"/>
              </a:ext>
            </a:extLst>
          </p:cNvPr>
          <p:cNvSpPr>
            <a:spLocks noGrp="1"/>
          </p:cNvSpPr>
          <p:nvPr>
            <p:ph type="title"/>
          </p:nvPr>
        </p:nvSpPr>
        <p:spPr>
          <a:xfrm>
            <a:off x="7255564" y="914400"/>
            <a:ext cx="4485861" cy="1106556"/>
          </a:xfrm>
        </p:spPr>
        <p:txBody>
          <a:bodyPr anchor="b">
            <a:normAutofit/>
          </a:bodyPr>
          <a:lstStyle/>
          <a:p>
            <a:r>
              <a:rPr lang="en-US" sz="2700" b="1">
                <a:effectLst/>
                <a:latin typeface="Helvetica" pitchFamily="2" charset="0"/>
              </a:rPr>
              <a:t>ARTICLE 12 - ELIGIBILITY REQUIREMENTS</a:t>
            </a:r>
            <a:endParaRPr lang="en-US" sz="2700">
              <a:effectLst/>
              <a:latin typeface="Helvetica" pitchFamily="2" charset="0"/>
            </a:endParaRPr>
          </a:p>
        </p:txBody>
      </p:sp>
      <p:sp>
        <p:nvSpPr>
          <p:cNvPr id="15" name="Rectangle 14">
            <a:extLst>
              <a:ext uri="{FF2B5EF4-FFF2-40B4-BE49-F238E27FC236}">
                <a16:creationId xmlns:a16="http://schemas.microsoft.com/office/drawing/2014/main" id="{D6297641-8B9F-4767-9606-8A11313227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89864" y="38793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FD3C8959-A2A1-469E-8619-82F077E33F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04495" y="2182390"/>
            <a:ext cx="43891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0CE78486-93DB-70CD-D839-5C68004EED65}"/>
              </a:ext>
            </a:extLst>
          </p:cNvPr>
          <p:cNvSpPr>
            <a:spLocks noGrp="1"/>
          </p:cNvSpPr>
          <p:nvPr>
            <p:ph idx="1"/>
          </p:nvPr>
        </p:nvSpPr>
        <p:spPr>
          <a:xfrm>
            <a:off x="7255563" y="2440100"/>
            <a:ext cx="4485861" cy="3834804"/>
          </a:xfrm>
        </p:spPr>
        <p:txBody>
          <a:bodyPr anchor="t">
            <a:normAutofit/>
          </a:bodyPr>
          <a:lstStyle/>
          <a:p>
            <a:r>
              <a:rPr lang="en-US" sz="1700" dirty="0"/>
              <a:t>Enrollment </a:t>
            </a:r>
          </a:p>
          <a:p>
            <a:r>
              <a:rPr lang="en-US" sz="1700" dirty="0"/>
              <a:t>Academics</a:t>
            </a:r>
          </a:p>
          <a:p>
            <a:r>
              <a:rPr lang="en-US" sz="1700" dirty="0"/>
              <a:t>Maximum Participation</a:t>
            </a:r>
          </a:p>
          <a:p>
            <a:r>
              <a:rPr lang="en-US" sz="1700" dirty="0"/>
              <a:t>Age</a:t>
            </a:r>
          </a:p>
          <a:p>
            <a:r>
              <a:rPr lang="en-US" sz="1700" dirty="0"/>
              <a:t>Semester Credit</a:t>
            </a:r>
          </a:p>
          <a:p>
            <a:r>
              <a:rPr lang="en-US" sz="1700" dirty="0"/>
              <a:t>TAD</a:t>
            </a:r>
          </a:p>
          <a:p>
            <a:r>
              <a:rPr lang="en-US" sz="1700" dirty="0"/>
              <a:t>Transfer/Residency</a:t>
            </a:r>
          </a:p>
          <a:p>
            <a:r>
              <a:rPr lang="en-US" sz="1700" dirty="0"/>
              <a:t>Eligibility List</a:t>
            </a:r>
          </a:p>
        </p:txBody>
      </p:sp>
    </p:spTree>
    <p:extLst>
      <p:ext uri="{BB962C8B-B14F-4D97-AF65-F5344CB8AC3E}">
        <p14:creationId xmlns:p14="http://schemas.microsoft.com/office/powerpoint/2010/main" val="10679199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1C799903-48D5-4A31-A1A2-541072D97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7" name="Freeform: Shape 36">
            <a:extLst>
              <a:ext uri="{FF2B5EF4-FFF2-40B4-BE49-F238E27FC236}">
                <a16:creationId xmlns:a16="http://schemas.microsoft.com/office/drawing/2014/main" id="{8EFFF109-FC58-4FD3-BE05-9775A1310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9" name="Freeform: Shape 38">
            <a:extLst>
              <a:ext uri="{FF2B5EF4-FFF2-40B4-BE49-F238E27FC236}">
                <a16:creationId xmlns:a16="http://schemas.microsoft.com/office/drawing/2014/main" id="{E1B96AD6-92A9-4273-A62B-96A1C3E0B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9EDB8DC-17F0-1F44-A8D5-CA96C091F307}"/>
              </a:ext>
            </a:extLst>
          </p:cNvPr>
          <p:cNvSpPr>
            <a:spLocks noGrp="1"/>
          </p:cNvSpPr>
          <p:nvPr>
            <p:ph type="title"/>
          </p:nvPr>
        </p:nvSpPr>
        <p:spPr>
          <a:xfrm>
            <a:off x="621792" y="1161288"/>
            <a:ext cx="3602736" cy="4526280"/>
          </a:xfrm>
        </p:spPr>
        <p:txBody>
          <a:bodyPr>
            <a:normAutofit/>
          </a:bodyPr>
          <a:lstStyle/>
          <a:p>
            <a:r>
              <a:rPr lang="en-US" sz="3400" dirty="0"/>
              <a:t>Students who attended or participated for your school last year needs the following to be eligible each semester.</a:t>
            </a:r>
            <a:br>
              <a:rPr lang="en-US" sz="3400" dirty="0"/>
            </a:br>
            <a:endParaRPr lang="en-US" sz="3400" dirty="0"/>
          </a:p>
        </p:txBody>
      </p:sp>
      <p:sp>
        <p:nvSpPr>
          <p:cNvPr id="41" name="Rectangle 40">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02049"/>
            <a:ext cx="128016" cy="6539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Content Placeholder 2">
            <a:extLst>
              <a:ext uri="{FF2B5EF4-FFF2-40B4-BE49-F238E27FC236}">
                <a16:creationId xmlns:a16="http://schemas.microsoft.com/office/drawing/2014/main" id="{3AD08822-0429-8447-9DC4-BF6A5D07D763}"/>
              </a:ext>
            </a:extLst>
          </p:cNvPr>
          <p:cNvSpPr>
            <a:spLocks noGrp="1"/>
          </p:cNvSpPr>
          <p:nvPr>
            <p:ph idx="1"/>
          </p:nvPr>
        </p:nvSpPr>
        <p:spPr>
          <a:xfrm>
            <a:off x="5434149" y="932688"/>
            <a:ext cx="5916603" cy="4992624"/>
          </a:xfrm>
        </p:spPr>
        <p:txBody>
          <a:bodyPr anchor="ctr">
            <a:normAutofit/>
          </a:bodyPr>
          <a:lstStyle/>
          <a:p>
            <a:pPr marL="457200" indent="-457200">
              <a:lnSpc>
                <a:spcPct val="100000"/>
              </a:lnSpc>
              <a:buFont typeface="+mj-lt"/>
              <a:buAutoNum type="arabicPeriod"/>
            </a:pPr>
            <a:r>
              <a:rPr lang="en-US" sz="1100" dirty="0">
                <a:highlight>
                  <a:srgbClr val="FFFF00"/>
                </a:highlight>
              </a:rPr>
              <a:t>Physical Examination within the prior 18 months (athletic participation).</a:t>
            </a:r>
          </a:p>
          <a:p>
            <a:pPr marL="457200" indent="-457200">
              <a:lnSpc>
                <a:spcPct val="100000"/>
              </a:lnSpc>
              <a:buFont typeface="+mj-lt"/>
              <a:buAutoNum type="arabicPeriod"/>
            </a:pPr>
            <a:r>
              <a:rPr lang="en-US" sz="1100" dirty="0">
                <a:highlight>
                  <a:srgbClr val="FFFF00"/>
                </a:highlight>
              </a:rPr>
              <a:t>Parent permission to participate form signed *.</a:t>
            </a:r>
          </a:p>
          <a:p>
            <a:pPr marL="457200" indent="-457200">
              <a:lnSpc>
                <a:spcPct val="100000"/>
              </a:lnSpc>
              <a:buFont typeface="+mj-lt"/>
              <a:buAutoNum type="arabicPeriod"/>
            </a:pPr>
            <a:r>
              <a:rPr lang="en-US" sz="1100" dirty="0">
                <a:highlight>
                  <a:srgbClr val="FFFF00"/>
                </a:highlight>
              </a:rPr>
              <a:t>Receipt of Concussion Information form signed (athletic participation).</a:t>
            </a:r>
          </a:p>
          <a:p>
            <a:pPr marL="457200" indent="-457200">
              <a:lnSpc>
                <a:spcPct val="100000"/>
              </a:lnSpc>
              <a:buFont typeface="+mj-lt"/>
              <a:buAutoNum type="arabicPeriod"/>
            </a:pPr>
            <a:r>
              <a:rPr lang="en-US" sz="1100" dirty="0">
                <a:highlight>
                  <a:srgbClr val="FFFF00"/>
                </a:highlight>
              </a:rPr>
              <a:t>Receipt of Sudden Cardiac Arrest Information form signed (athletic participation).</a:t>
            </a:r>
          </a:p>
          <a:p>
            <a:pPr marL="457200" indent="-457200">
              <a:lnSpc>
                <a:spcPct val="100000"/>
              </a:lnSpc>
              <a:buFont typeface="+mj-lt"/>
              <a:buAutoNum type="arabicPeriod"/>
            </a:pPr>
            <a:r>
              <a:rPr lang="en-US" sz="1100" dirty="0">
                <a:highlight>
                  <a:srgbClr val="FFFF00"/>
                </a:highlight>
              </a:rPr>
              <a:t>Play for Keeps video watched and form signed. </a:t>
            </a:r>
          </a:p>
          <a:p>
            <a:pPr marL="457200" indent="-457200">
              <a:lnSpc>
                <a:spcPct val="100000"/>
              </a:lnSpc>
              <a:buFont typeface="+mj-lt"/>
              <a:buAutoNum type="arabicPeriod"/>
            </a:pPr>
            <a:r>
              <a:rPr lang="en-US" sz="1100" dirty="0">
                <a:highlight>
                  <a:srgbClr val="00FF00"/>
                </a:highlight>
              </a:rPr>
              <a:t>No outstanding TAD requirements</a:t>
            </a:r>
          </a:p>
          <a:p>
            <a:pPr marL="457200" indent="-457200">
              <a:lnSpc>
                <a:spcPct val="100000"/>
              </a:lnSpc>
              <a:buFont typeface="+mj-lt"/>
              <a:buAutoNum type="arabicPeriod"/>
            </a:pPr>
            <a:r>
              <a:rPr lang="en-US" sz="1100" dirty="0">
                <a:highlight>
                  <a:srgbClr val="00FFFF"/>
                </a:highlight>
              </a:rPr>
              <a:t>Be enrolled in minimum number of semester units (Article 12, section 2, A4). </a:t>
            </a:r>
          </a:p>
          <a:p>
            <a:pPr marL="914400" lvl="1" indent="-457200">
              <a:lnSpc>
                <a:spcPct val="100000"/>
              </a:lnSpc>
              <a:buFont typeface="+mj-lt"/>
              <a:buAutoNum type="arabicPeriod"/>
            </a:pPr>
            <a:r>
              <a:rPr lang="en-US" sz="1100" dirty="0">
                <a:highlight>
                  <a:srgbClr val="00FFFF"/>
                </a:highlight>
              </a:rPr>
              <a:t>9th, 10th, 11th, graders – 2.5 semester credits </a:t>
            </a:r>
          </a:p>
          <a:p>
            <a:pPr marL="914400" lvl="1" indent="-457200">
              <a:lnSpc>
                <a:spcPct val="100000"/>
              </a:lnSpc>
              <a:buFont typeface="+mj-lt"/>
              <a:buAutoNum type="arabicPeriod"/>
            </a:pPr>
            <a:r>
              <a:rPr lang="en-US" sz="1100" dirty="0">
                <a:highlight>
                  <a:srgbClr val="00FFFF"/>
                </a:highlight>
              </a:rPr>
              <a:t>12th graders on track to graduate – 2 semester credits</a:t>
            </a:r>
          </a:p>
          <a:p>
            <a:pPr marL="457200" indent="-457200">
              <a:lnSpc>
                <a:spcPct val="100000"/>
              </a:lnSpc>
              <a:buFont typeface="+mj-lt"/>
              <a:buAutoNum type="arabicPeriod"/>
            </a:pPr>
            <a:r>
              <a:rPr lang="en-US" sz="1100" dirty="0">
                <a:highlight>
                  <a:srgbClr val="C0C0C0"/>
                </a:highlight>
              </a:rPr>
              <a:t>Pass minimum number of semester units with a 2.0 or higher the previous semester. (Article 12, Section 7). </a:t>
            </a:r>
          </a:p>
          <a:p>
            <a:pPr marL="914400" lvl="1" indent="-457200">
              <a:lnSpc>
                <a:spcPct val="100000"/>
              </a:lnSpc>
              <a:buFont typeface="+mj-lt"/>
              <a:buAutoNum type="arabicPeriod"/>
            </a:pPr>
            <a:r>
              <a:rPr lang="en-US" sz="1100" dirty="0">
                <a:highlight>
                  <a:srgbClr val="C0C0C0"/>
                </a:highlight>
              </a:rPr>
              <a:t>First semester 9th graders immediately eligible </a:t>
            </a:r>
          </a:p>
          <a:p>
            <a:pPr marL="914400" lvl="1" indent="-457200">
              <a:lnSpc>
                <a:spcPct val="100000"/>
              </a:lnSpc>
              <a:buFont typeface="+mj-lt"/>
              <a:buAutoNum type="arabicPeriod"/>
            </a:pPr>
            <a:r>
              <a:rPr lang="en-US" sz="1100" dirty="0">
                <a:highlight>
                  <a:srgbClr val="C0C0C0"/>
                </a:highlight>
              </a:rPr>
              <a:t>2nd semester 9th graders, 10th &amp; 11th graders, first semester seniors – 2.5 semester credits </a:t>
            </a:r>
          </a:p>
          <a:p>
            <a:pPr marL="914400" lvl="1" indent="-457200">
              <a:lnSpc>
                <a:spcPct val="100000"/>
              </a:lnSpc>
              <a:buFont typeface="+mj-lt"/>
              <a:buAutoNum type="arabicPeriod"/>
            </a:pPr>
            <a:r>
              <a:rPr lang="en-US" sz="1100" dirty="0">
                <a:highlight>
                  <a:srgbClr val="C0C0C0"/>
                </a:highlight>
              </a:rPr>
              <a:t>Second Semester 12th graders on track to graduate – 2 semester credits </a:t>
            </a:r>
          </a:p>
          <a:p>
            <a:pPr marL="457200" indent="-457200">
              <a:lnSpc>
                <a:spcPct val="100000"/>
              </a:lnSpc>
              <a:buFont typeface="+mj-lt"/>
              <a:buAutoNum type="arabicPeriod"/>
            </a:pPr>
            <a:r>
              <a:rPr lang="en-US" sz="1100" dirty="0"/>
              <a:t>Not be in their 9</a:t>
            </a:r>
            <a:r>
              <a:rPr lang="en-US" sz="1100" baseline="30000" dirty="0"/>
              <a:t>th</a:t>
            </a:r>
            <a:r>
              <a:rPr lang="en-US" sz="1100" dirty="0"/>
              <a:t> semester or beyond from when they entered high school</a:t>
            </a:r>
          </a:p>
          <a:p>
            <a:pPr marL="457200" indent="-457200">
              <a:lnSpc>
                <a:spcPct val="100000"/>
              </a:lnSpc>
              <a:buFont typeface="+mj-lt"/>
              <a:buAutoNum type="arabicPeriod"/>
            </a:pPr>
            <a:r>
              <a:rPr lang="en-US" sz="1100" dirty="0"/>
              <a:t>Not to have already participated in an activity over 4 season, including the current season</a:t>
            </a:r>
          </a:p>
          <a:p>
            <a:pPr marL="457200" indent="-457200">
              <a:lnSpc>
                <a:spcPct val="100000"/>
              </a:lnSpc>
              <a:buFont typeface="+mj-lt"/>
              <a:buAutoNum type="arabicPeriod"/>
            </a:pPr>
            <a:r>
              <a:rPr lang="en-US" sz="1100" dirty="0"/>
              <a:t>Not be 19 or older on August 1, 2021</a:t>
            </a:r>
          </a:p>
          <a:p>
            <a:pPr>
              <a:lnSpc>
                <a:spcPct val="100000"/>
              </a:lnSpc>
            </a:pPr>
            <a:endParaRPr lang="en-US" sz="1100" dirty="0"/>
          </a:p>
        </p:txBody>
      </p:sp>
    </p:spTree>
    <p:extLst>
      <p:ext uri="{BB962C8B-B14F-4D97-AF65-F5344CB8AC3E}">
        <p14:creationId xmlns:p14="http://schemas.microsoft.com/office/powerpoint/2010/main" val="2517059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5416EBC-B41E-4F8A-BE9F-07301B682C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AFF79527-C7F1-4E06-8126-A8E8C5FEBF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B39F713-63EC-1A43-905C-2AD929431D29}"/>
              </a:ext>
            </a:extLst>
          </p:cNvPr>
          <p:cNvSpPr>
            <a:spLocks noGrp="1"/>
          </p:cNvSpPr>
          <p:nvPr>
            <p:ph type="title"/>
          </p:nvPr>
        </p:nvSpPr>
        <p:spPr>
          <a:xfrm>
            <a:off x="868680" y="1719072"/>
            <a:ext cx="3103427" cy="3520440"/>
          </a:xfrm>
        </p:spPr>
        <p:txBody>
          <a:bodyPr anchor="t">
            <a:normAutofit fontScale="90000"/>
          </a:bodyPr>
          <a:lstStyle/>
          <a:p>
            <a:r>
              <a:rPr lang="en-US" sz="2500" dirty="0"/>
              <a:t>Students first entering high school at a member school or alternative education students who have not established a “school of eligibility” need the following </a:t>
            </a:r>
            <a:br>
              <a:rPr lang="en-US" sz="2500" dirty="0"/>
            </a:br>
            <a:endParaRPr lang="en-US" sz="2500" dirty="0"/>
          </a:p>
        </p:txBody>
      </p:sp>
      <p:sp>
        <p:nvSpPr>
          <p:cNvPr id="13" name="Rectangle 12">
            <a:extLst>
              <a:ext uri="{FF2B5EF4-FFF2-40B4-BE49-F238E27FC236}">
                <a16:creationId xmlns:a16="http://schemas.microsoft.com/office/drawing/2014/main" id="{55986208-8A53-4E92-9197-6B57BCCB2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FB79C1F1-EA1B-4E71-B26C-822C43117290}"/>
              </a:ext>
            </a:extLst>
          </p:cNvPr>
          <p:cNvGraphicFramePr>
            <a:graphicFrameLocks noGrp="1"/>
          </p:cNvGraphicFramePr>
          <p:nvPr>
            <p:ph idx="1"/>
            <p:extLst>
              <p:ext uri="{D42A27DB-BD31-4B8C-83A1-F6EECF244321}">
                <p14:modId xmlns:p14="http://schemas.microsoft.com/office/powerpoint/2010/main" val="1715451222"/>
              </p:ext>
            </p:extLst>
          </p:nvPr>
        </p:nvGraphicFramePr>
        <p:xfrm>
          <a:off x="4727448" y="640080"/>
          <a:ext cx="6967728" cy="55778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463610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DF05EB9-AE76-B04E-8902-75E1F7C1FC8B}"/>
              </a:ext>
            </a:extLst>
          </p:cNvPr>
          <p:cNvSpPr>
            <a:spLocks noGrp="1"/>
          </p:cNvSpPr>
          <p:nvPr>
            <p:ph type="title"/>
          </p:nvPr>
        </p:nvSpPr>
        <p:spPr>
          <a:xfrm>
            <a:off x="841248" y="256032"/>
            <a:ext cx="10506456" cy="1014984"/>
          </a:xfrm>
        </p:spPr>
        <p:txBody>
          <a:bodyPr anchor="b">
            <a:normAutofit/>
          </a:bodyPr>
          <a:lstStyle/>
          <a:p>
            <a:r>
              <a:rPr lang="en-US"/>
              <a:t>Types of Waiver	</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9144"/>
          </a:xfrm>
          <a:prstGeom prst="rect">
            <a:avLst/>
          </a:prstGeom>
          <a:solidFill>
            <a:schemeClr val="tx1">
              <a:lumMod val="65000"/>
              <a:lumOff val="35000"/>
              <a:alpha val="30000"/>
            </a:schemeClr>
          </a:solidFill>
          <a:ln w="952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32A6DB38-31DF-4DDD-BCD6-432478083CF2}"/>
              </a:ext>
            </a:extLst>
          </p:cNvPr>
          <p:cNvGraphicFramePr>
            <a:graphicFrameLocks noGrp="1"/>
          </p:cNvGraphicFramePr>
          <p:nvPr>
            <p:ph idx="1"/>
            <p:extLst>
              <p:ext uri="{D42A27DB-BD31-4B8C-83A1-F6EECF244321}">
                <p14:modId xmlns:p14="http://schemas.microsoft.com/office/powerpoint/2010/main" val="2286096257"/>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23800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640B3DF-3C1C-49A7-8FA7-EE4A21CB0B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AFF79527-C7F1-4E06-8126-A8E8C5FEBF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5465508-3854-C346-BDDC-3C89FCD27601}"/>
              </a:ext>
            </a:extLst>
          </p:cNvPr>
          <p:cNvSpPr>
            <a:spLocks noGrp="1"/>
          </p:cNvSpPr>
          <p:nvPr>
            <p:ph type="title"/>
          </p:nvPr>
        </p:nvSpPr>
        <p:spPr>
          <a:xfrm>
            <a:off x="868680" y="1709928"/>
            <a:ext cx="3103427" cy="3520440"/>
          </a:xfrm>
        </p:spPr>
        <p:txBody>
          <a:bodyPr anchor="t">
            <a:normAutofit/>
          </a:bodyPr>
          <a:lstStyle/>
          <a:p>
            <a:r>
              <a:rPr lang="en-US" sz="3200"/>
              <a:t>Waivers of Eligibility Rules </a:t>
            </a:r>
          </a:p>
        </p:txBody>
      </p:sp>
      <p:sp>
        <p:nvSpPr>
          <p:cNvPr id="12" name="Rectangle 11">
            <a:extLst>
              <a:ext uri="{FF2B5EF4-FFF2-40B4-BE49-F238E27FC236}">
                <a16:creationId xmlns:a16="http://schemas.microsoft.com/office/drawing/2014/main" id="{55986208-8A53-4E92-9197-6B57BCCB2F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0CFA572-B67E-0F4D-BE61-E78E5CED3BDF}"/>
              </a:ext>
            </a:extLst>
          </p:cNvPr>
          <p:cNvSpPr>
            <a:spLocks noGrp="1"/>
          </p:cNvSpPr>
          <p:nvPr>
            <p:ph idx="1"/>
          </p:nvPr>
        </p:nvSpPr>
        <p:spPr>
          <a:xfrm>
            <a:off x="4962222" y="1709928"/>
            <a:ext cx="6730944" cy="4095449"/>
          </a:xfrm>
        </p:spPr>
        <p:txBody>
          <a:bodyPr>
            <a:normAutofit/>
          </a:bodyPr>
          <a:lstStyle/>
          <a:p>
            <a:pPr marL="0" indent="0">
              <a:buNone/>
            </a:pPr>
            <a:r>
              <a:rPr lang="en-US" sz="2000" b="1"/>
              <a:t>ARTICLE 13 - WAIVERS OF ELIGIBILITY RULES Section 1 - Student Request </a:t>
            </a:r>
            <a:endParaRPr lang="en-US" sz="2000"/>
          </a:p>
          <a:p>
            <a:r>
              <a:rPr lang="en-US" sz="2000"/>
              <a:t>A student who has been determined to be ineligible to participate in interscholastic competition under one or more of the eligibility rules of Bylaw Article 12 may request a waiver of that rule or rules by the Executive Director. </a:t>
            </a:r>
            <a:r>
              <a:rPr lang="en-US" sz="2000" b="1"/>
              <a:t>A waiver may only be granted for reasons of hardship or emergency</a:t>
            </a:r>
            <a:r>
              <a:rPr lang="en-US" sz="2000"/>
              <a:t>, as described in Section 5 below; or because such waiver is required by Federal or State law. </a:t>
            </a:r>
          </a:p>
          <a:p>
            <a:endParaRPr lang="en-US" sz="2000"/>
          </a:p>
        </p:txBody>
      </p:sp>
    </p:spTree>
    <p:extLst>
      <p:ext uri="{BB962C8B-B14F-4D97-AF65-F5344CB8AC3E}">
        <p14:creationId xmlns:p14="http://schemas.microsoft.com/office/powerpoint/2010/main" val="40962551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87BD0-B212-D847-82D9-CD5483F54DAD}"/>
              </a:ext>
            </a:extLst>
          </p:cNvPr>
          <p:cNvSpPr>
            <a:spLocks noGrp="1"/>
          </p:cNvSpPr>
          <p:nvPr>
            <p:ph type="title"/>
          </p:nvPr>
        </p:nvSpPr>
        <p:spPr/>
        <p:txBody>
          <a:bodyPr>
            <a:normAutofit fontScale="90000"/>
          </a:bodyPr>
          <a:lstStyle/>
          <a:p>
            <a:r>
              <a:rPr lang="en-US"/>
              <a:t>Hardship Rule: </a:t>
            </a:r>
            <a:br>
              <a:rPr lang="en-US"/>
            </a:br>
            <a:endParaRPr lang="en-US"/>
          </a:p>
        </p:txBody>
      </p:sp>
      <p:sp>
        <p:nvSpPr>
          <p:cNvPr id="3" name="Content Placeholder 2">
            <a:extLst>
              <a:ext uri="{FF2B5EF4-FFF2-40B4-BE49-F238E27FC236}">
                <a16:creationId xmlns:a16="http://schemas.microsoft.com/office/drawing/2014/main" id="{819FDDB5-226A-A74E-93A3-7F6067B62A4F}"/>
              </a:ext>
            </a:extLst>
          </p:cNvPr>
          <p:cNvSpPr>
            <a:spLocks noGrp="1"/>
          </p:cNvSpPr>
          <p:nvPr>
            <p:ph idx="1"/>
          </p:nvPr>
        </p:nvSpPr>
        <p:spPr/>
        <p:txBody>
          <a:bodyPr>
            <a:normAutofit lnSpcReduction="10000"/>
          </a:bodyPr>
          <a:lstStyle/>
          <a:p>
            <a:pPr marL="0" indent="0">
              <a:buNone/>
            </a:pPr>
            <a:r>
              <a:rPr lang="en-US" dirty="0"/>
              <a:t>1. Upon </a:t>
            </a:r>
            <a:r>
              <a:rPr lang="en-US" b="1" dirty="0"/>
              <a:t>recommendation of a member school</a:t>
            </a:r>
            <a:r>
              <a:rPr lang="en-US" dirty="0"/>
              <a:t>, the Executive Director or the Appeals Board may grant eligibility to a student in certain hardship and emergency cases. </a:t>
            </a:r>
          </a:p>
          <a:p>
            <a:pPr marL="0" indent="0">
              <a:buNone/>
            </a:pPr>
            <a:r>
              <a:rPr lang="en-US" dirty="0"/>
              <a:t>2. A waiver will not be granted in any case in which the asserted hardship is the sole result of knowing conduct by the student or his or her parents or guardians which had the effect of causing the hardship. </a:t>
            </a:r>
          </a:p>
          <a:p>
            <a:pPr marL="0" indent="0">
              <a:buNone/>
            </a:pPr>
            <a:r>
              <a:rPr lang="en-US" dirty="0"/>
              <a:t>3. Hardship is an </a:t>
            </a:r>
            <a:r>
              <a:rPr lang="en-US" b="1" dirty="0"/>
              <a:t>unforeseeable, unavoidable and uncorrectable</a:t>
            </a:r>
            <a:r>
              <a:rPr lang="en-US" dirty="0"/>
              <a:t> act, condition or event which causes the imposition of </a:t>
            </a:r>
            <a:r>
              <a:rPr lang="en-US" b="1" dirty="0"/>
              <a:t>severe and non-athletic burden</a:t>
            </a:r>
            <a:r>
              <a:rPr lang="en-US" dirty="0"/>
              <a:t> upon the student and his/her family. </a:t>
            </a:r>
          </a:p>
          <a:p>
            <a:endParaRPr lang="en-US" dirty="0"/>
          </a:p>
        </p:txBody>
      </p:sp>
    </p:spTree>
    <p:extLst>
      <p:ext uri="{BB962C8B-B14F-4D97-AF65-F5344CB8AC3E}">
        <p14:creationId xmlns:p14="http://schemas.microsoft.com/office/powerpoint/2010/main" val="27102133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4080A-A142-9D40-B9C7-2B5E99E5EAD0}"/>
              </a:ext>
            </a:extLst>
          </p:cNvPr>
          <p:cNvSpPr>
            <a:spLocks noGrp="1"/>
          </p:cNvSpPr>
          <p:nvPr>
            <p:ph type="title"/>
          </p:nvPr>
        </p:nvSpPr>
        <p:spPr/>
        <p:txBody>
          <a:bodyPr>
            <a:normAutofit fontScale="90000"/>
          </a:bodyPr>
          <a:lstStyle/>
          <a:p>
            <a:r>
              <a:rPr lang="en-US"/>
              <a:t>Factors to Be Considered in Determining Whether a Hardship Exists: </a:t>
            </a:r>
            <a:br>
              <a:rPr lang="en-US"/>
            </a:br>
            <a:endParaRPr lang="en-US"/>
          </a:p>
        </p:txBody>
      </p:sp>
      <p:sp>
        <p:nvSpPr>
          <p:cNvPr id="3" name="Content Placeholder 2">
            <a:extLst>
              <a:ext uri="{FF2B5EF4-FFF2-40B4-BE49-F238E27FC236}">
                <a16:creationId xmlns:a16="http://schemas.microsoft.com/office/drawing/2014/main" id="{0B7FEB75-E582-3F40-88B9-319886AD2D05}"/>
              </a:ext>
            </a:extLst>
          </p:cNvPr>
          <p:cNvSpPr>
            <a:spLocks noGrp="1"/>
          </p:cNvSpPr>
          <p:nvPr>
            <p:ph idx="1"/>
          </p:nvPr>
        </p:nvSpPr>
        <p:spPr>
          <a:xfrm>
            <a:off x="1115568" y="2515094"/>
            <a:ext cx="10168128" cy="3694176"/>
          </a:xfrm>
        </p:spPr>
        <p:txBody>
          <a:bodyPr>
            <a:normAutofit fontScale="47500" lnSpcReduction="20000"/>
          </a:bodyPr>
          <a:lstStyle/>
          <a:p>
            <a:pPr marL="0" indent="0">
              <a:buNone/>
            </a:pPr>
            <a:r>
              <a:rPr lang="en-US" sz="2900"/>
              <a:t>1. Whether there were conditions beyond the control of the student or his/her parents that prevented the student from having the opportunity to participate at the time. </a:t>
            </a:r>
            <a:r>
              <a:rPr lang="en-US" sz="2900" b="1"/>
              <a:t>Whether substantial evidence existed to support this. </a:t>
            </a:r>
          </a:p>
          <a:p>
            <a:pPr marL="0" indent="0">
              <a:buNone/>
            </a:pPr>
            <a:r>
              <a:rPr lang="en-US" sz="2900"/>
              <a:t>2. Whether the student could be reasonably expected to carry on if he or she desired at the time. Whether the hardship was too inhibiting or debilitating. Whether other students have carried on under similar conditions. </a:t>
            </a:r>
            <a:r>
              <a:rPr lang="en-US" sz="2900" b="1"/>
              <a:t>Whether there is evidence to show that the hardship conditions existed. </a:t>
            </a:r>
          </a:p>
          <a:p>
            <a:pPr marL="0" indent="0">
              <a:buNone/>
            </a:pPr>
            <a:r>
              <a:rPr lang="en-US" sz="2900"/>
              <a:t>3. Whether the parent(s) could have been expected to preclude or remedy the debilitating condition. </a:t>
            </a:r>
          </a:p>
          <a:p>
            <a:pPr marL="0" indent="0">
              <a:buNone/>
            </a:pPr>
            <a:r>
              <a:rPr lang="en-US" sz="2900"/>
              <a:t>4. Whether granting the waiver would stand the test of fairness and/or the appearance of fairness, to every student when considering other students who are involved in the same intense competition of athletic pursuit. </a:t>
            </a:r>
          </a:p>
          <a:p>
            <a:pPr marL="0" indent="0">
              <a:buNone/>
            </a:pPr>
            <a:r>
              <a:rPr lang="en-US" sz="2900"/>
              <a:t>5. Whether someone else will be denied a place on the team or squad who has met all the eligibility rules. </a:t>
            </a:r>
          </a:p>
          <a:p>
            <a:pPr marL="0" indent="0">
              <a:buNone/>
            </a:pPr>
            <a:r>
              <a:rPr lang="en-US" sz="2900"/>
              <a:t>6. Whether the student is homeless as defined in the McKinney-Vento Act, 42 USCS 11434 a (2), and whether the student’s homelessness affected the student’s ability to meet eligibility rule requirements. </a:t>
            </a:r>
          </a:p>
          <a:p>
            <a:pPr marL="0" indent="0">
              <a:buNone/>
            </a:pPr>
            <a:r>
              <a:rPr lang="en-US" sz="2900"/>
              <a:t>7. Whether the student has a disability as defined in Section 504 of the Rehabilitation Act of 1973, regulations thereunder, and any amendments thereto; and whether the student’s disability affected the student’s ability to meet eligibility rule requirements. </a:t>
            </a:r>
          </a:p>
          <a:p>
            <a:endParaRPr lang="en-US"/>
          </a:p>
        </p:txBody>
      </p:sp>
    </p:spTree>
    <p:extLst>
      <p:ext uri="{BB962C8B-B14F-4D97-AF65-F5344CB8AC3E}">
        <p14:creationId xmlns:p14="http://schemas.microsoft.com/office/powerpoint/2010/main" val="9193136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517A47C-B2E5-4B79-8061-D74B1311A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Freeform: Shape 10">
            <a:extLst>
              <a:ext uri="{FF2B5EF4-FFF2-40B4-BE49-F238E27FC236}">
                <a16:creationId xmlns:a16="http://schemas.microsoft.com/office/drawing/2014/main" id="{C505E780-2083-4CB5-A42A-5E0E2908EC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Freeform: Shape 12">
            <a:extLst>
              <a:ext uri="{FF2B5EF4-FFF2-40B4-BE49-F238E27FC236}">
                <a16:creationId xmlns:a16="http://schemas.microsoft.com/office/drawing/2014/main" id="{D2C0AE1C-0118-41AE-8A10-7CDCBF10E9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727FB96-E486-771C-19A8-90586571772A}"/>
              </a:ext>
            </a:extLst>
          </p:cNvPr>
          <p:cNvSpPr>
            <a:spLocks noGrp="1"/>
          </p:cNvSpPr>
          <p:nvPr>
            <p:ph type="title"/>
          </p:nvPr>
        </p:nvSpPr>
        <p:spPr>
          <a:xfrm>
            <a:off x="621792" y="1161288"/>
            <a:ext cx="3602736" cy="4526280"/>
          </a:xfrm>
        </p:spPr>
        <p:txBody>
          <a:bodyPr>
            <a:normAutofit/>
          </a:bodyPr>
          <a:lstStyle/>
          <a:p>
            <a:r>
              <a:rPr lang="en-US" dirty="0"/>
              <a:t>Other Topics	</a:t>
            </a:r>
          </a:p>
        </p:txBody>
      </p:sp>
      <p:sp>
        <p:nvSpPr>
          <p:cNvPr id="15" name="Rectangle 14">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081528"/>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B7ADF1E6-0717-7C06-7EEA-B4E705AB4301}"/>
              </a:ext>
            </a:extLst>
          </p:cNvPr>
          <p:cNvGraphicFramePr>
            <a:graphicFrameLocks noGrp="1"/>
          </p:cNvGraphicFramePr>
          <p:nvPr>
            <p:ph idx="1"/>
            <p:extLst>
              <p:ext uri="{D42A27DB-BD31-4B8C-83A1-F6EECF244321}">
                <p14:modId xmlns:p14="http://schemas.microsoft.com/office/powerpoint/2010/main" val="3582823460"/>
              </p:ext>
            </p:extLst>
          </p:nvPr>
        </p:nvGraphicFramePr>
        <p:xfrm>
          <a:off x="5303520" y="676656"/>
          <a:ext cx="6364224" cy="55138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30884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EAAFD-A70B-E445-A915-EB903CAD3C6E}"/>
              </a:ext>
            </a:extLst>
          </p:cNvPr>
          <p:cNvSpPr>
            <a:spLocks noGrp="1"/>
          </p:cNvSpPr>
          <p:nvPr>
            <p:ph type="title"/>
          </p:nvPr>
        </p:nvSpPr>
        <p:spPr/>
        <p:txBody>
          <a:bodyPr/>
          <a:lstStyle/>
          <a:p>
            <a:r>
              <a:rPr lang="en-US"/>
              <a:t>Alternative Education Students</a:t>
            </a:r>
          </a:p>
        </p:txBody>
      </p:sp>
      <p:sp>
        <p:nvSpPr>
          <p:cNvPr id="3" name="Content Placeholder 2">
            <a:extLst>
              <a:ext uri="{FF2B5EF4-FFF2-40B4-BE49-F238E27FC236}">
                <a16:creationId xmlns:a16="http://schemas.microsoft.com/office/drawing/2014/main" id="{026385DB-22EB-5942-80E3-5E091E04040C}"/>
              </a:ext>
            </a:extLst>
          </p:cNvPr>
          <p:cNvSpPr>
            <a:spLocks noGrp="1"/>
          </p:cNvSpPr>
          <p:nvPr>
            <p:ph idx="1"/>
          </p:nvPr>
        </p:nvSpPr>
        <p:spPr/>
        <p:txBody>
          <a:bodyPr>
            <a:normAutofit fontScale="92500" lnSpcReduction="20000"/>
          </a:bodyPr>
          <a:lstStyle/>
          <a:p>
            <a:r>
              <a:rPr lang="en-US"/>
              <a:t>“Alternative Education Program”: The Association adopts the statutory definition, in AS 14.30.365 (c) (1), of “alternative education program” as a </a:t>
            </a:r>
            <a:r>
              <a:rPr lang="en-US" b="1"/>
              <a:t>public secondary school that provides a nontraditional education program</a:t>
            </a:r>
            <a:r>
              <a:rPr lang="en-US"/>
              <a:t>, including the Alaska Military Youth Academy; a public vocational, remedial or theme-based program; </a:t>
            </a:r>
            <a:r>
              <a:rPr lang="en-US" b="1"/>
              <a:t>a home school program that is accredited</a:t>
            </a:r>
            <a:r>
              <a:rPr lang="en-US"/>
              <a:t>, as defined in this section; a charter school authorized under AS 14.03.250-14.03.290; and </a:t>
            </a:r>
            <a:r>
              <a:rPr lang="en-US" b="1"/>
              <a:t>a statewide correspondence school </a:t>
            </a:r>
            <a:r>
              <a:rPr lang="en-US"/>
              <a:t>that enrolls students that reside outside of the district in which the student resides and provides less than 3 hours a week of scheduled face-to-face student interactions in the same location with a teacher who is certified under AS14.20.020. </a:t>
            </a:r>
          </a:p>
          <a:p>
            <a:pPr marL="0" indent="0">
              <a:buNone/>
            </a:pPr>
            <a:endParaRPr lang="en-US"/>
          </a:p>
        </p:txBody>
      </p:sp>
    </p:spTree>
    <p:extLst>
      <p:ext uri="{BB962C8B-B14F-4D97-AF65-F5344CB8AC3E}">
        <p14:creationId xmlns:p14="http://schemas.microsoft.com/office/powerpoint/2010/main" val="13821578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52BD2-C3D8-5B4F-9415-A892806A5E75}"/>
              </a:ext>
            </a:extLst>
          </p:cNvPr>
          <p:cNvSpPr>
            <a:spLocks noGrp="1"/>
          </p:cNvSpPr>
          <p:nvPr>
            <p:ph type="title"/>
          </p:nvPr>
        </p:nvSpPr>
        <p:spPr/>
        <p:txBody>
          <a:bodyPr/>
          <a:lstStyle/>
          <a:p>
            <a:r>
              <a:rPr lang="en-US"/>
              <a:t>Home Schools must be accredited</a:t>
            </a:r>
          </a:p>
        </p:txBody>
      </p:sp>
      <p:sp>
        <p:nvSpPr>
          <p:cNvPr id="3" name="Content Placeholder 2">
            <a:extLst>
              <a:ext uri="{FF2B5EF4-FFF2-40B4-BE49-F238E27FC236}">
                <a16:creationId xmlns:a16="http://schemas.microsoft.com/office/drawing/2014/main" id="{5C3CCAA3-4D77-1047-9E52-27C51DFF4932}"/>
              </a:ext>
            </a:extLst>
          </p:cNvPr>
          <p:cNvSpPr>
            <a:spLocks noGrp="1"/>
          </p:cNvSpPr>
          <p:nvPr>
            <p:ph idx="1"/>
          </p:nvPr>
        </p:nvSpPr>
        <p:spPr/>
        <p:txBody>
          <a:bodyPr/>
          <a:lstStyle/>
          <a:p>
            <a:r>
              <a:rPr lang="en-US"/>
              <a:t>“Accredited”: For purposes of determining whether a home school program is "accredited" such as to qualify as an alternative education program herein, the State Department of Education and Early Development (DEED) has identified </a:t>
            </a:r>
            <a:r>
              <a:rPr lang="en-US" err="1"/>
              <a:t>Cognia</a:t>
            </a:r>
            <a:r>
              <a:rPr lang="en-US"/>
              <a:t> as the sole recognized body to accredit home school programs that have standards similar to Alaska’s standards; the Association shall regard as "accredited" those home school programs that have been accredited by </a:t>
            </a:r>
            <a:r>
              <a:rPr lang="en-US" err="1"/>
              <a:t>Cognia</a:t>
            </a:r>
            <a:r>
              <a:rPr lang="en-US"/>
              <a:t>. </a:t>
            </a:r>
          </a:p>
          <a:p>
            <a:endParaRPr lang="en-US"/>
          </a:p>
        </p:txBody>
      </p:sp>
    </p:spTree>
    <p:extLst>
      <p:ext uri="{BB962C8B-B14F-4D97-AF65-F5344CB8AC3E}">
        <p14:creationId xmlns:p14="http://schemas.microsoft.com/office/powerpoint/2010/main" val="4169305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1EA270D-A463-63DD-1E08-73B9D607303F}"/>
              </a:ext>
            </a:extLst>
          </p:cNvPr>
          <p:cNvSpPr>
            <a:spLocks noGrp="1"/>
          </p:cNvSpPr>
          <p:nvPr>
            <p:ph type="title"/>
          </p:nvPr>
        </p:nvSpPr>
        <p:spPr>
          <a:xfrm>
            <a:off x="841248" y="256032"/>
            <a:ext cx="10506456" cy="1014984"/>
          </a:xfrm>
        </p:spPr>
        <p:txBody>
          <a:bodyPr anchor="b">
            <a:normAutofit/>
          </a:bodyPr>
          <a:lstStyle/>
          <a:p>
            <a:r>
              <a:rPr lang="en-US" dirty="0"/>
              <a:t>ASAA Contractors and Partners</a:t>
            </a:r>
          </a:p>
        </p:txBody>
      </p:sp>
      <p:sp>
        <p:nvSpPr>
          <p:cNvPr id="11" name="Rectangle 10">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9144"/>
          </a:xfrm>
          <a:prstGeom prst="rect">
            <a:avLst/>
          </a:prstGeom>
          <a:solidFill>
            <a:schemeClr val="tx1">
              <a:lumMod val="65000"/>
              <a:lumOff val="35000"/>
              <a:alpha val="30000"/>
            </a:schemeClr>
          </a:solidFill>
          <a:ln w="952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5" name="Content Placeholder 2">
            <a:extLst>
              <a:ext uri="{FF2B5EF4-FFF2-40B4-BE49-F238E27FC236}">
                <a16:creationId xmlns:a16="http://schemas.microsoft.com/office/drawing/2014/main" id="{897F220A-2524-CE74-93DE-27905EBAB730}"/>
              </a:ext>
            </a:extLst>
          </p:cNvPr>
          <p:cNvGraphicFramePr>
            <a:graphicFrameLocks noGrp="1"/>
          </p:cNvGraphicFramePr>
          <p:nvPr>
            <p:ph idx="1"/>
            <p:extLst>
              <p:ext uri="{D42A27DB-BD31-4B8C-83A1-F6EECF244321}">
                <p14:modId xmlns:p14="http://schemas.microsoft.com/office/powerpoint/2010/main" val="3709053791"/>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044816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C9398-684F-134F-8C75-2DE63EF14C3D}"/>
              </a:ext>
            </a:extLst>
          </p:cNvPr>
          <p:cNvSpPr>
            <a:spLocks noGrp="1"/>
          </p:cNvSpPr>
          <p:nvPr>
            <p:ph type="title"/>
          </p:nvPr>
        </p:nvSpPr>
        <p:spPr/>
        <p:txBody>
          <a:bodyPr/>
          <a:lstStyle/>
          <a:p>
            <a:r>
              <a:rPr lang="en-US"/>
              <a:t>Statewide Correspondence Programs</a:t>
            </a:r>
          </a:p>
        </p:txBody>
      </p:sp>
      <p:pic>
        <p:nvPicPr>
          <p:cNvPr id="5" name="Content Placeholder 4" descr="Graphical user interface, text, application, email&#10;&#10;Description automatically generated">
            <a:extLst>
              <a:ext uri="{FF2B5EF4-FFF2-40B4-BE49-F238E27FC236}">
                <a16:creationId xmlns:a16="http://schemas.microsoft.com/office/drawing/2014/main" id="{D42239DD-6F9F-FE4B-A34E-755DEA3F7A47}"/>
              </a:ext>
            </a:extLst>
          </p:cNvPr>
          <p:cNvPicPr>
            <a:picLocks noGrp="1" noChangeAspect="1"/>
          </p:cNvPicPr>
          <p:nvPr>
            <p:ph idx="1"/>
          </p:nvPr>
        </p:nvPicPr>
        <p:blipFill>
          <a:blip r:embed="rId2"/>
          <a:stretch>
            <a:fillRect/>
          </a:stretch>
        </p:blipFill>
        <p:spPr>
          <a:xfrm>
            <a:off x="2326295" y="2478088"/>
            <a:ext cx="7747373" cy="3694112"/>
          </a:xfrm>
        </p:spPr>
      </p:pic>
    </p:spTree>
    <p:extLst>
      <p:ext uri="{BB962C8B-B14F-4D97-AF65-F5344CB8AC3E}">
        <p14:creationId xmlns:p14="http://schemas.microsoft.com/office/powerpoint/2010/main" val="26245297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text, application, email&#10;&#10;Description automatically generated">
            <a:extLst>
              <a:ext uri="{FF2B5EF4-FFF2-40B4-BE49-F238E27FC236}">
                <a16:creationId xmlns:a16="http://schemas.microsoft.com/office/drawing/2014/main" id="{0061436A-C2D4-664F-8340-F3F11661C6F3}"/>
              </a:ext>
            </a:extLst>
          </p:cNvPr>
          <p:cNvPicPr>
            <a:picLocks noChangeAspect="1"/>
          </p:cNvPicPr>
          <p:nvPr/>
        </p:nvPicPr>
        <p:blipFill>
          <a:blip r:embed="rId2"/>
          <a:stretch>
            <a:fillRect/>
          </a:stretch>
        </p:blipFill>
        <p:spPr>
          <a:xfrm>
            <a:off x="249205" y="0"/>
            <a:ext cx="11693590" cy="6858000"/>
          </a:xfrm>
          <a:prstGeom prst="rect">
            <a:avLst/>
          </a:prstGeom>
        </p:spPr>
      </p:pic>
    </p:spTree>
    <p:extLst>
      <p:ext uri="{BB962C8B-B14F-4D97-AF65-F5344CB8AC3E}">
        <p14:creationId xmlns:p14="http://schemas.microsoft.com/office/powerpoint/2010/main" val="8090779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18">
            <a:extLst>
              <a:ext uri="{FF2B5EF4-FFF2-40B4-BE49-F238E27FC236}">
                <a16:creationId xmlns:a16="http://schemas.microsoft.com/office/drawing/2014/main" id="{A52B99F1-B2DC-437E-A8A1-A57F2F29F8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2" name="Rectangle 20">
            <a:extLst>
              <a:ext uri="{FF2B5EF4-FFF2-40B4-BE49-F238E27FC236}">
                <a16:creationId xmlns:a16="http://schemas.microsoft.com/office/drawing/2014/main" id="{55F8BA08-3E38-4B70-B93A-74F08E0922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684398"/>
            <a:ext cx="11167447" cy="520604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359104F-B3E6-7446-A8A9-45AF27ADB538}"/>
              </a:ext>
            </a:extLst>
          </p:cNvPr>
          <p:cNvSpPr>
            <a:spLocks noGrp="1"/>
          </p:cNvSpPr>
          <p:nvPr>
            <p:ph type="title"/>
          </p:nvPr>
        </p:nvSpPr>
        <p:spPr>
          <a:xfrm>
            <a:off x="1045029" y="1092857"/>
            <a:ext cx="3669704" cy="4389120"/>
          </a:xfrm>
        </p:spPr>
        <p:txBody>
          <a:bodyPr>
            <a:normAutofit/>
          </a:bodyPr>
          <a:lstStyle/>
          <a:p>
            <a:r>
              <a:rPr lang="en-US" sz="4000" dirty="0"/>
              <a:t> </a:t>
            </a:r>
            <a:r>
              <a:rPr lang="en-US" sz="4000" b="1" dirty="0"/>
              <a:t>REPORTING SCHEDULES &amp; RESULTS </a:t>
            </a:r>
            <a:br>
              <a:rPr lang="en-US" sz="4000" dirty="0"/>
            </a:br>
            <a:br>
              <a:rPr lang="en-US" dirty="0"/>
            </a:br>
            <a:endParaRPr lang="en-US" dirty="0"/>
          </a:p>
        </p:txBody>
      </p:sp>
      <p:sp>
        <p:nvSpPr>
          <p:cNvPr id="33" name="Rectangle 22">
            <a:extLst>
              <a:ext uri="{FF2B5EF4-FFF2-40B4-BE49-F238E27FC236}">
                <a16:creationId xmlns:a16="http://schemas.microsoft.com/office/drawing/2014/main" id="{357F1B33-79AB-4A71-8CEC-4546D709B8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2935374"/>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155858E3-BD54-9241-86F9-C2D9C785143C}"/>
              </a:ext>
            </a:extLst>
          </p:cNvPr>
          <p:cNvSpPr>
            <a:spLocks noGrp="1"/>
          </p:cNvSpPr>
          <p:nvPr>
            <p:ph idx="1"/>
          </p:nvPr>
        </p:nvSpPr>
        <p:spPr>
          <a:xfrm>
            <a:off x="5572679" y="1092857"/>
            <a:ext cx="5670087" cy="4389120"/>
          </a:xfrm>
        </p:spPr>
        <p:txBody>
          <a:bodyPr anchor="ctr">
            <a:normAutofit/>
          </a:bodyPr>
          <a:lstStyle/>
          <a:p>
            <a:pPr>
              <a:lnSpc>
                <a:spcPct val="100000"/>
              </a:lnSpc>
            </a:pPr>
            <a:r>
              <a:rPr lang="en-US" sz="1400" dirty="0"/>
              <a:t>1. A school coach, administrator or official team representative must create an account at the </a:t>
            </a:r>
            <a:r>
              <a:rPr lang="en-US" sz="1400" dirty="0" err="1"/>
              <a:t>MaxPreps.com</a:t>
            </a:r>
            <a:r>
              <a:rPr lang="en-US" sz="1400" dirty="0"/>
              <a:t> website and submit their varsity level team schedules. This must be done by the first day of practice. This applies to all classifications. </a:t>
            </a:r>
          </a:p>
          <a:p>
            <a:pPr>
              <a:lnSpc>
                <a:spcPct val="100000"/>
              </a:lnSpc>
            </a:pPr>
            <a:r>
              <a:rPr lang="en-US" sz="1400" dirty="0"/>
              <a:t>2. All scores must be entered into the </a:t>
            </a:r>
            <a:r>
              <a:rPr lang="en-US" sz="1400" dirty="0" err="1"/>
              <a:t>MaxPreps.com</a:t>
            </a:r>
            <a:r>
              <a:rPr lang="en-US" sz="1400" dirty="0"/>
              <a:t> website from the previous week by the following Tuesday 7:00 PM during the regular season. </a:t>
            </a:r>
          </a:p>
          <a:p>
            <a:pPr>
              <a:lnSpc>
                <a:spcPct val="100000"/>
              </a:lnSpc>
            </a:pPr>
            <a:r>
              <a:rPr lang="en-US" sz="1400" dirty="0"/>
              <a:t>3. All scores from the conference tournament must be entered into the </a:t>
            </a:r>
            <a:r>
              <a:rPr lang="en-US" sz="1400" dirty="0" err="1"/>
              <a:t>MaxPreps.com</a:t>
            </a:r>
            <a:r>
              <a:rPr lang="en-US" sz="1400" dirty="0"/>
              <a:t> website by Sunday, 8:00 AM. </a:t>
            </a:r>
          </a:p>
          <a:p>
            <a:pPr>
              <a:lnSpc>
                <a:spcPct val="100000"/>
              </a:lnSpc>
            </a:pPr>
            <a:r>
              <a:rPr lang="en-US" sz="1400" dirty="0"/>
              <a:t>4. Schools failing to meet these mandates will be given a warning for the first offense, fined $200 for the second offense. </a:t>
            </a:r>
          </a:p>
          <a:p>
            <a:pPr marL="0" indent="0">
              <a:lnSpc>
                <a:spcPct val="100000"/>
              </a:lnSpc>
              <a:buNone/>
            </a:pPr>
            <a:endParaRPr lang="en-US" sz="1400" dirty="0"/>
          </a:p>
          <a:p>
            <a:pPr>
              <a:lnSpc>
                <a:spcPct val="100000"/>
              </a:lnSpc>
            </a:pPr>
            <a:endParaRPr lang="en-US" sz="1400" dirty="0"/>
          </a:p>
        </p:txBody>
      </p:sp>
    </p:spTree>
    <p:extLst>
      <p:ext uri="{BB962C8B-B14F-4D97-AF65-F5344CB8AC3E}">
        <p14:creationId xmlns:p14="http://schemas.microsoft.com/office/powerpoint/2010/main" val="13099505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1">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6838569"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EA1357F-CD77-874B-BA45-3BFF0B39A829}"/>
              </a:ext>
            </a:extLst>
          </p:cNvPr>
          <p:cNvSpPr>
            <a:spLocks noGrp="1"/>
          </p:cNvSpPr>
          <p:nvPr>
            <p:ph type="title"/>
          </p:nvPr>
        </p:nvSpPr>
        <p:spPr>
          <a:xfrm>
            <a:off x="841246" y="978619"/>
            <a:ext cx="5991244" cy="1106424"/>
          </a:xfrm>
        </p:spPr>
        <p:txBody>
          <a:bodyPr>
            <a:normAutofit/>
          </a:bodyPr>
          <a:lstStyle/>
          <a:p>
            <a:r>
              <a:rPr lang="en-US" sz="3200"/>
              <a:t>Co-op Rules</a:t>
            </a:r>
          </a:p>
        </p:txBody>
      </p:sp>
      <p:sp>
        <p:nvSpPr>
          <p:cNvPr id="18" name="Rectangle 13">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5">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8" y="2093976"/>
            <a:ext cx="5846683"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ontent Placeholder 2">
            <a:extLst>
              <a:ext uri="{FF2B5EF4-FFF2-40B4-BE49-F238E27FC236}">
                <a16:creationId xmlns:a16="http://schemas.microsoft.com/office/drawing/2014/main" id="{32A247AD-B1F7-4940-BD5E-4C52884FDF2A}"/>
              </a:ext>
            </a:extLst>
          </p:cNvPr>
          <p:cNvSpPr>
            <a:spLocks noGrp="1"/>
          </p:cNvSpPr>
          <p:nvPr>
            <p:ph idx="1"/>
          </p:nvPr>
        </p:nvSpPr>
        <p:spPr>
          <a:xfrm>
            <a:off x="841248" y="2252870"/>
            <a:ext cx="5993892" cy="3560251"/>
          </a:xfrm>
        </p:spPr>
        <p:txBody>
          <a:bodyPr>
            <a:normAutofit/>
          </a:bodyPr>
          <a:lstStyle/>
          <a:p>
            <a:pPr>
              <a:lnSpc>
                <a:spcPct val="100000"/>
              </a:lnSpc>
            </a:pPr>
            <a:r>
              <a:rPr lang="en-US" sz="1300" dirty="0"/>
              <a:t>Cooperative School Programs for 1A and 2A Schools: All member schools classified as 1A or 2A are eligible to participate in the Cooperative School Program when timely application is approved by the Executive Director….</a:t>
            </a:r>
            <a:r>
              <a:rPr lang="en-US" sz="1300" dirty="0">
                <a:solidFill>
                  <a:srgbClr val="FF0000"/>
                </a:solidFill>
              </a:rPr>
              <a:t>only for team sports </a:t>
            </a:r>
          </a:p>
          <a:p>
            <a:pPr>
              <a:lnSpc>
                <a:spcPct val="100000"/>
              </a:lnSpc>
            </a:pPr>
            <a:r>
              <a:rPr lang="en-US" sz="1300" dirty="0"/>
              <a:t>Other Cooperative School Programs: All member schools whose enrollments are less than 500 students in grades 9-12 that are unable to participate in the Cooperative School Program under Section B may participate in the Cooperative School Program in a team sport with another member school whose enrollment is also less than 500 when timely application is approved by the Executive Director….</a:t>
            </a:r>
            <a:r>
              <a:rPr lang="en-US" sz="1300" dirty="0">
                <a:solidFill>
                  <a:srgbClr val="FF0000"/>
                </a:solidFill>
              </a:rPr>
              <a:t> only for team sports</a:t>
            </a:r>
            <a:r>
              <a:rPr lang="en-US" sz="1300" dirty="0"/>
              <a:t> </a:t>
            </a:r>
          </a:p>
          <a:p>
            <a:pPr>
              <a:lnSpc>
                <a:spcPct val="100000"/>
              </a:lnSpc>
            </a:pPr>
            <a:r>
              <a:rPr lang="en-US" sz="1300" dirty="0"/>
              <a:t>The Board of Directors may also approve cooperative school programs for member schools who do not otherwise qualify under these sections. Request </a:t>
            </a:r>
            <a:r>
              <a:rPr lang="en-US" sz="1300" b="1" dirty="0"/>
              <a:t>will only be considered at regular Board of Directors meetings</a:t>
            </a:r>
            <a:r>
              <a:rPr lang="en-US" sz="1300" dirty="0"/>
              <a:t>. Schools are encouraged to consult with the Executive Director as how to best submit request… </a:t>
            </a:r>
          </a:p>
          <a:p>
            <a:pPr>
              <a:lnSpc>
                <a:spcPct val="100000"/>
              </a:lnSpc>
            </a:pPr>
            <a:endParaRPr lang="en-US" sz="1300" dirty="0"/>
          </a:p>
        </p:txBody>
      </p:sp>
      <p:pic>
        <p:nvPicPr>
          <p:cNvPr id="21" name="Graphic 6" descr="Schoolhouse">
            <a:extLst>
              <a:ext uri="{FF2B5EF4-FFF2-40B4-BE49-F238E27FC236}">
                <a16:creationId xmlns:a16="http://schemas.microsoft.com/office/drawing/2014/main" id="{0CE05DD6-BF62-44CB-B7E5-8B6B7CB9682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79814" y="1329879"/>
            <a:ext cx="4097657" cy="4097657"/>
          </a:xfrm>
          <a:prstGeom prst="rect">
            <a:avLst/>
          </a:prstGeom>
        </p:spPr>
      </p:pic>
    </p:spTree>
    <p:extLst>
      <p:ext uri="{BB962C8B-B14F-4D97-AF65-F5344CB8AC3E}">
        <p14:creationId xmlns:p14="http://schemas.microsoft.com/office/powerpoint/2010/main" val="30896991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7EF00-4743-6889-AE66-D5948874AF50}"/>
              </a:ext>
            </a:extLst>
          </p:cNvPr>
          <p:cNvSpPr>
            <a:spLocks noGrp="1"/>
          </p:cNvSpPr>
          <p:nvPr>
            <p:ph type="title"/>
          </p:nvPr>
        </p:nvSpPr>
        <p:spPr/>
        <p:txBody>
          <a:bodyPr>
            <a:normAutofit/>
          </a:bodyPr>
          <a:lstStyle/>
          <a:p>
            <a:r>
              <a:rPr lang="en-US" dirty="0"/>
              <a:t>Anchorage Area/MOA’s</a:t>
            </a:r>
          </a:p>
        </p:txBody>
      </p:sp>
      <p:sp>
        <p:nvSpPr>
          <p:cNvPr id="3" name="Content Placeholder 2">
            <a:extLst>
              <a:ext uri="{FF2B5EF4-FFF2-40B4-BE49-F238E27FC236}">
                <a16:creationId xmlns:a16="http://schemas.microsoft.com/office/drawing/2014/main" id="{FC5F43DB-7BF2-77D0-FE9B-624406070806}"/>
              </a:ext>
            </a:extLst>
          </p:cNvPr>
          <p:cNvSpPr>
            <a:spLocks noGrp="1"/>
          </p:cNvSpPr>
          <p:nvPr>
            <p:ph idx="1"/>
          </p:nvPr>
        </p:nvSpPr>
        <p:spPr/>
        <p:txBody>
          <a:bodyPr>
            <a:normAutofit fontScale="85000" lnSpcReduction="10000"/>
          </a:bodyPr>
          <a:lstStyle/>
          <a:p>
            <a:pPr marL="0" indent="0">
              <a:buNone/>
            </a:pPr>
            <a:r>
              <a:rPr lang="en-US" sz="1800" dirty="0">
                <a:effectLst/>
                <a:latin typeface="SegoeUISymbol"/>
              </a:rPr>
              <a:t>➣ </a:t>
            </a:r>
            <a:r>
              <a:rPr lang="en-US" sz="1800" b="1" dirty="0">
                <a:effectLst/>
                <a:latin typeface="TimesNewRomanPS"/>
              </a:rPr>
              <a:t>Mountain City Christian Academy, Birchwood Christian School, Grace Christian High School, Holy Rosary and Lumen Christi High School agreement with the Anchorage School District: </a:t>
            </a:r>
            <a:r>
              <a:rPr lang="en-US" sz="1800" dirty="0">
                <a:effectLst/>
                <a:latin typeface="TimesNewRomanPSMT"/>
              </a:rPr>
              <a:t>motion and second “to approve the MOA agreements between Mountain City Christian Academy, Birchwood Christian School, Grace Christian High School, Holy Rosary and Lumen Christi High School and the Anchorage School District. This agreement expires at the end of the 2027 school year.” </a:t>
            </a:r>
            <a:endParaRPr lang="en-US" sz="1400" dirty="0"/>
          </a:p>
          <a:p>
            <a:pPr marL="0" indent="0">
              <a:buNone/>
            </a:pPr>
            <a:r>
              <a:rPr lang="en-US" sz="1800" dirty="0">
                <a:effectLst/>
                <a:latin typeface="TimesNewRomanPSMT"/>
              </a:rPr>
              <a:t>Motion passed (7-1) </a:t>
            </a:r>
            <a:endParaRPr lang="en-US" sz="1400" dirty="0"/>
          </a:p>
          <a:p>
            <a:pPr marL="0" indent="0">
              <a:buNone/>
            </a:pPr>
            <a:r>
              <a:rPr lang="en-US" sz="1800" dirty="0">
                <a:effectLst/>
                <a:latin typeface="TimesNewRomanPSMT"/>
              </a:rPr>
              <a:t>Advisory: (Y) AASG </a:t>
            </a:r>
            <a:endParaRPr lang="en-US" sz="1800" dirty="0">
              <a:effectLst/>
              <a:latin typeface="SymbolMT"/>
            </a:endParaRPr>
          </a:p>
          <a:p>
            <a:pPr marL="0" indent="0">
              <a:buNone/>
            </a:pPr>
            <a:r>
              <a:rPr lang="en-US" sz="1800" dirty="0">
                <a:effectLst/>
                <a:latin typeface="Times New Roman" panose="02020603050405020304" pitchFamily="18" charset="0"/>
                <a:cs typeface="Times New Roman" panose="02020603050405020304" pitchFamily="18" charset="0"/>
              </a:rPr>
              <a:t>(Y) Region 2, Region 3, Region 4, Region 5, Region 6 AASB, AASA </a:t>
            </a:r>
          </a:p>
          <a:p>
            <a:pPr marL="0" indent="0">
              <a:buNone/>
            </a:pPr>
            <a:r>
              <a:rPr lang="en-US" sz="1800" dirty="0">
                <a:latin typeface="Times New Roman" panose="02020603050405020304" pitchFamily="18" charset="0"/>
                <a:cs typeface="Times New Roman" panose="02020603050405020304" pitchFamily="18" charset="0"/>
              </a:rPr>
              <a:t>(N) Region 1</a:t>
            </a:r>
            <a:endParaRPr lang="en-US" sz="1800" dirty="0">
              <a:effectLst/>
              <a:latin typeface="Times New Roman" panose="02020603050405020304" pitchFamily="18" charset="0"/>
              <a:cs typeface="Times New Roman" panose="02020603050405020304" pitchFamily="18" charset="0"/>
            </a:endParaRPr>
          </a:p>
          <a:p>
            <a:pPr marL="0" indent="0">
              <a:buNone/>
            </a:pPr>
            <a:r>
              <a:rPr lang="en-US" sz="1800" dirty="0">
                <a:effectLst/>
                <a:latin typeface="TimesNewRomanPSMT"/>
              </a:rPr>
              <a:t>Note: these agreements allow the high school students attending Mountain City Christian Academy, Birchwood Christian School, Grace Christian High School, Holy Rosary and Lumen Christi High School to participate, in activities not currently offered by their own school, </a:t>
            </a:r>
            <a:r>
              <a:rPr lang="en-US" sz="1800" b="1" dirty="0">
                <a:effectLst/>
                <a:latin typeface="TimesNewRomanPSMT"/>
              </a:rPr>
              <a:t>with the Anchorage School District school for which their home is zoned.</a:t>
            </a:r>
            <a:r>
              <a:rPr lang="en-US" sz="1800" dirty="0">
                <a:effectLst/>
                <a:latin typeface="TimesNewRomanPSMT"/>
              </a:rPr>
              <a:t> </a:t>
            </a:r>
            <a:endParaRPr lang="en-US" sz="1800" dirty="0">
              <a:effectLst/>
              <a:latin typeface="SymbolMT"/>
            </a:endParaRPr>
          </a:p>
          <a:p>
            <a:endParaRPr lang="en-US" sz="1800" b="1" dirty="0">
              <a:latin typeface="TimesNewRomanPSMT"/>
            </a:endParaRPr>
          </a:p>
        </p:txBody>
      </p:sp>
    </p:spTree>
    <p:extLst>
      <p:ext uri="{BB962C8B-B14F-4D97-AF65-F5344CB8AC3E}">
        <p14:creationId xmlns:p14="http://schemas.microsoft.com/office/powerpoint/2010/main" val="37910381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9A9DA9-7DC8-488B-A882-123947B0F3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ectangle 11">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6838569" cy="5495925"/>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F8D28D97-4932-DC2A-1A66-92F39B9E6757}"/>
              </a:ext>
            </a:extLst>
          </p:cNvPr>
          <p:cNvSpPr>
            <a:spLocks noGrp="1"/>
          </p:cNvSpPr>
          <p:nvPr>
            <p:ph type="title"/>
          </p:nvPr>
        </p:nvSpPr>
        <p:spPr>
          <a:xfrm>
            <a:off x="841246" y="978619"/>
            <a:ext cx="5991244" cy="1106424"/>
          </a:xfrm>
        </p:spPr>
        <p:txBody>
          <a:bodyPr>
            <a:normAutofit/>
          </a:bodyPr>
          <a:lstStyle/>
          <a:p>
            <a:r>
              <a:rPr lang="en-US" sz="3200" dirty="0"/>
              <a:t>Fairbanks Area</a:t>
            </a:r>
          </a:p>
        </p:txBody>
      </p:sp>
      <p:sp>
        <p:nvSpPr>
          <p:cNvPr id="14" name="Rectangle 13">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1300"/>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8" y="2093976"/>
            <a:ext cx="5846683" cy="9144"/>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898359A4-1609-D984-1FC0-36EF10471C39}"/>
              </a:ext>
            </a:extLst>
          </p:cNvPr>
          <p:cNvSpPr>
            <a:spLocks noGrp="1"/>
          </p:cNvSpPr>
          <p:nvPr>
            <p:ph idx="1"/>
          </p:nvPr>
        </p:nvSpPr>
        <p:spPr>
          <a:xfrm>
            <a:off x="841248" y="2252870"/>
            <a:ext cx="5993892" cy="3560251"/>
          </a:xfrm>
        </p:spPr>
        <p:txBody>
          <a:bodyPr>
            <a:normAutofit/>
          </a:bodyPr>
          <a:lstStyle/>
          <a:p>
            <a:pPr marL="0" indent="0">
              <a:buNone/>
            </a:pPr>
            <a:r>
              <a:rPr lang="en-US" sz="1800" dirty="0">
                <a:effectLst/>
                <a:latin typeface="SegoeUISymbol"/>
              </a:rPr>
              <a:t>➣ </a:t>
            </a:r>
            <a:r>
              <a:rPr lang="en-US" sz="1800" b="1" dirty="0">
                <a:effectLst/>
                <a:latin typeface="TimesNewRomanPS"/>
              </a:rPr>
              <a:t>Hutchison, Effie </a:t>
            </a:r>
            <a:r>
              <a:rPr lang="en-US" sz="1800" b="1">
                <a:effectLst/>
                <a:latin typeface="TimesNewRomanPS"/>
              </a:rPr>
              <a:t>Kokrine</a:t>
            </a:r>
            <a:r>
              <a:rPr lang="en-US" sz="1800" b="1" dirty="0">
                <a:effectLst/>
                <a:latin typeface="TimesNewRomanPS"/>
              </a:rPr>
              <a:t>, Monroe Catholic and Student Wrestler Development Program agreement with the Fairbanks </a:t>
            </a:r>
            <a:r>
              <a:rPr lang="en-US" sz="1800" b="1">
                <a:effectLst/>
                <a:latin typeface="TimesNewRomanPS"/>
              </a:rPr>
              <a:t>Northstar</a:t>
            </a:r>
            <a:r>
              <a:rPr lang="en-US" sz="1800" b="1" dirty="0">
                <a:effectLst/>
                <a:latin typeface="TimesNewRomanPS"/>
              </a:rPr>
              <a:t> Borough School District: </a:t>
            </a:r>
            <a:r>
              <a:rPr lang="en-US" sz="1800" dirty="0">
                <a:effectLst/>
                <a:latin typeface="TimesNewRomanPSMT"/>
              </a:rPr>
              <a:t>motion and second “to allow students attending Hutchison, Effie </a:t>
            </a:r>
            <a:r>
              <a:rPr lang="en-US" sz="1800">
                <a:effectLst/>
                <a:latin typeface="TimesNewRomanPSMT"/>
              </a:rPr>
              <a:t>Kokrine</a:t>
            </a:r>
            <a:r>
              <a:rPr lang="en-US" sz="1800" dirty="0">
                <a:effectLst/>
                <a:latin typeface="TimesNewRomanPSMT"/>
              </a:rPr>
              <a:t>, Monroe Catholic and the Student Wrestler Development Program high schools to participate, in activities not offered by their own school, with the Fairbanks </a:t>
            </a:r>
            <a:r>
              <a:rPr lang="en-US" sz="1800">
                <a:effectLst/>
                <a:latin typeface="TimesNewRomanPSMT"/>
              </a:rPr>
              <a:t>Northstar</a:t>
            </a:r>
            <a:r>
              <a:rPr lang="en-US" sz="1800" dirty="0">
                <a:effectLst/>
                <a:latin typeface="TimesNewRomanPSMT"/>
              </a:rPr>
              <a:t> Borough School District school for which their home is zoned. This agreement expires at the end of the 2027 school year.” </a:t>
            </a:r>
            <a:endParaRPr lang="en-US" sz="1800"/>
          </a:p>
          <a:p>
            <a:pPr marL="0" indent="0">
              <a:buNone/>
            </a:pPr>
            <a:r>
              <a:rPr lang="en-US" sz="1800" dirty="0">
                <a:effectLst/>
                <a:latin typeface="TimesNewRomanPSMT"/>
              </a:rPr>
              <a:t>Motion passed (7-1) </a:t>
            </a:r>
            <a:endParaRPr lang="en-US" sz="1800"/>
          </a:p>
          <a:p>
            <a:endParaRPr lang="en-US" sz="1800"/>
          </a:p>
        </p:txBody>
      </p:sp>
      <p:pic>
        <p:nvPicPr>
          <p:cNvPr id="7" name="Graphic 6" descr="Farm scene">
            <a:extLst>
              <a:ext uri="{FF2B5EF4-FFF2-40B4-BE49-F238E27FC236}">
                <a16:creationId xmlns:a16="http://schemas.microsoft.com/office/drawing/2014/main" id="{9B15AF6A-D58D-1E20-0BA4-E22EE6D2A35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79814" y="1329879"/>
            <a:ext cx="4097657" cy="4097657"/>
          </a:xfrm>
          <a:prstGeom prst="rect">
            <a:avLst/>
          </a:prstGeom>
        </p:spPr>
      </p:pic>
    </p:spTree>
    <p:extLst>
      <p:ext uri="{BB962C8B-B14F-4D97-AF65-F5344CB8AC3E}">
        <p14:creationId xmlns:p14="http://schemas.microsoft.com/office/powerpoint/2010/main" val="12581032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D06CE56-3881-4ADA-8CEF-D18B02C24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F3C543-62EC-4433-9C93-A2CD8764E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4" name="Rectangle 13">
            <a:extLst>
              <a:ext uri="{FF2B5EF4-FFF2-40B4-BE49-F238E27FC236}">
                <a16:creationId xmlns:a16="http://schemas.microsoft.com/office/drawing/2014/main" id="{C1A1C5D3-C053-4EE9-BE1A-419B6E27CC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6" name="Rectangle 15">
            <a:extLst>
              <a:ext uri="{FF2B5EF4-FFF2-40B4-BE49-F238E27FC236}">
                <a16:creationId xmlns:a16="http://schemas.microsoft.com/office/drawing/2014/main" id="{A3473CF9-37EB-43E7-89EF-D2D1C53D1D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03615" y="221673"/>
            <a:ext cx="8384770" cy="1332634"/>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434873D-D883-AE4E-8E28-A29CE44F8ACD}"/>
              </a:ext>
            </a:extLst>
          </p:cNvPr>
          <p:cNvSpPr>
            <a:spLocks noGrp="1"/>
          </p:cNvSpPr>
          <p:nvPr>
            <p:ph type="title"/>
          </p:nvPr>
        </p:nvSpPr>
        <p:spPr>
          <a:xfrm>
            <a:off x="2103121" y="310343"/>
            <a:ext cx="7985759" cy="868823"/>
          </a:xfrm>
        </p:spPr>
        <p:txBody>
          <a:bodyPr vert="horz" lIns="91440" tIns="45720" rIns="91440" bIns="45720" rtlCol="0" anchor="ctr">
            <a:normAutofit/>
          </a:bodyPr>
          <a:lstStyle/>
          <a:p>
            <a:pPr algn="ctr"/>
            <a:r>
              <a:rPr lang="en-US" dirty="0"/>
              <a:t>Questions/Comments</a:t>
            </a:r>
          </a:p>
        </p:txBody>
      </p:sp>
      <p:sp>
        <p:nvSpPr>
          <p:cNvPr id="18" name="Rectangle: Rounded Corners 17">
            <a:extLst>
              <a:ext uri="{FF2B5EF4-FFF2-40B4-BE49-F238E27FC236}">
                <a16:creationId xmlns:a16="http://schemas.microsoft.com/office/drawing/2014/main" id="{586B4EF9-43BA-4655-A6FF-1D8E21574C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83110" y="1211407"/>
            <a:ext cx="7225780" cy="6858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venir Next LT Pro"/>
              <a:ea typeface="+mn-ea"/>
              <a:cs typeface="+mn-cs"/>
            </a:endParaRPr>
          </a:p>
        </p:txBody>
      </p:sp>
      <p:pic>
        <p:nvPicPr>
          <p:cNvPr id="7" name="Graphic 6" descr="Questions">
            <a:extLst>
              <a:ext uri="{FF2B5EF4-FFF2-40B4-BE49-F238E27FC236}">
                <a16:creationId xmlns:a16="http://schemas.microsoft.com/office/drawing/2014/main" id="{7D7A3589-20FA-6868-4366-0F5EFF7C5EE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047744" y="2139484"/>
            <a:ext cx="4096512" cy="4096512"/>
          </a:xfrm>
          <a:prstGeom prst="rect">
            <a:avLst/>
          </a:prstGeom>
        </p:spPr>
      </p:pic>
    </p:spTree>
    <p:extLst>
      <p:ext uri="{BB962C8B-B14F-4D97-AF65-F5344CB8AC3E}">
        <p14:creationId xmlns:p14="http://schemas.microsoft.com/office/powerpoint/2010/main" val="369697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3F6B3-6EC2-50ED-AF08-F52C004B224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17C762A-F02E-7C34-2C05-F6EB6B5727E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884838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380AD67-C5CA-4918-B4BB-C359BB03EE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F33A453-D1BD-93AC-25E1-D22EF31B7275}"/>
              </a:ext>
            </a:extLst>
          </p:cNvPr>
          <p:cNvSpPr>
            <a:spLocks noGrp="1"/>
          </p:cNvSpPr>
          <p:nvPr>
            <p:ph type="title"/>
          </p:nvPr>
        </p:nvSpPr>
        <p:spPr>
          <a:xfrm>
            <a:off x="5080216" y="1076324"/>
            <a:ext cx="6272784" cy="1535051"/>
          </a:xfrm>
        </p:spPr>
        <p:txBody>
          <a:bodyPr anchor="b">
            <a:normAutofit/>
          </a:bodyPr>
          <a:lstStyle/>
          <a:p>
            <a:r>
              <a:rPr lang="en-US" sz="5200"/>
              <a:t>ASAA Structure</a:t>
            </a:r>
          </a:p>
        </p:txBody>
      </p:sp>
      <p:pic>
        <p:nvPicPr>
          <p:cNvPr id="5" name="Picture 4" descr="Close-up of hopscotch on a sidewalk">
            <a:extLst>
              <a:ext uri="{FF2B5EF4-FFF2-40B4-BE49-F238E27FC236}">
                <a16:creationId xmlns:a16="http://schemas.microsoft.com/office/drawing/2014/main" id="{5981CF5D-083B-A170-729B-F041313E343F}"/>
              </a:ext>
            </a:extLst>
          </p:cNvPr>
          <p:cNvPicPr>
            <a:picLocks noChangeAspect="1"/>
          </p:cNvPicPr>
          <p:nvPr/>
        </p:nvPicPr>
        <p:blipFill rotWithShape="1">
          <a:blip r:embed="rId2"/>
          <a:srcRect l="28792" r="27356" b="-1"/>
          <a:stretch/>
        </p:blipFill>
        <p:spPr>
          <a:xfrm>
            <a:off x="20" y="10"/>
            <a:ext cx="4505305" cy="6857990"/>
          </a:xfrm>
          <a:prstGeom prst="rect">
            <a:avLst/>
          </a:prstGeom>
        </p:spPr>
      </p:pic>
      <p:sp>
        <p:nvSpPr>
          <p:cNvPr id="11" name="!!accent">
            <a:extLst>
              <a:ext uri="{FF2B5EF4-FFF2-40B4-BE49-F238E27FC236}">
                <a16:creationId xmlns:a16="http://schemas.microsoft.com/office/drawing/2014/main" id="{EABAD4DA-87BA-4F70-9EF0-45C6BCF17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17960" y="363389"/>
            <a:ext cx="73152"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915128D9-2797-47FA-B6FE-EC24E6B84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99266" y="2935541"/>
            <a:ext cx="6217920"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37BD583-2262-29BC-EDB0-8489F1E6E6FE}"/>
              </a:ext>
            </a:extLst>
          </p:cNvPr>
          <p:cNvSpPr>
            <a:spLocks noGrp="1"/>
          </p:cNvSpPr>
          <p:nvPr>
            <p:ph idx="1"/>
          </p:nvPr>
        </p:nvSpPr>
        <p:spPr>
          <a:xfrm>
            <a:off x="5080216" y="3351276"/>
            <a:ext cx="6272784" cy="2825686"/>
          </a:xfrm>
        </p:spPr>
        <p:txBody>
          <a:bodyPr>
            <a:normAutofit/>
          </a:bodyPr>
          <a:lstStyle/>
          <a:p>
            <a:pPr marL="0" indent="0">
              <a:buNone/>
            </a:pPr>
            <a:r>
              <a:rPr lang="en-US" sz="1800" dirty="0">
                <a:effectLst/>
                <a:latin typeface="Helvetica" pitchFamily="2" charset="0"/>
              </a:rPr>
              <a:t>….In 1986, the Department of Education eliminated funding for ASAA. The Board of Control voted to incorporate as </a:t>
            </a:r>
            <a:r>
              <a:rPr lang="en-US" sz="1800" b="1" dirty="0">
                <a:effectLst/>
                <a:latin typeface="Helvetica" pitchFamily="2" charset="0"/>
              </a:rPr>
              <a:t>a 501(c)(3) non-profit corporation</a:t>
            </a:r>
            <a:r>
              <a:rPr lang="en-US" sz="1800" dirty="0">
                <a:effectLst/>
                <a:latin typeface="Helvetica" pitchFamily="2" charset="0"/>
              </a:rPr>
              <a:t>, beginning July 1, 1987. Because of ongoing jurisdictional issues between the Association and the State of Alaska, both entities sought a legal resolution. This resulted in the 1995 repeal of the Legislative Statue that had placed ASAA under the Department of Education. </a:t>
            </a:r>
            <a:endParaRPr lang="en-US" sz="1800" dirty="0">
              <a:effectLst/>
            </a:endParaRPr>
          </a:p>
          <a:p>
            <a:pPr marL="0" indent="0">
              <a:buNone/>
            </a:pPr>
            <a:endParaRPr lang="en-US" sz="1800" dirty="0"/>
          </a:p>
        </p:txBody>
      </p:sp>
    </p:spTree>
    <p:extLst>
      <p:ext uri="{BB962C8B-B14F-4D97-AF65-F5344CB8AC3E}">
        <p14:creationId xmlns:p14="http://schemas.microsoft.com/office/powerpoint/2010/main" val="4047512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F2E91-A3BE-1948-8C65-CAA0E0868705}"/>
              </a:ext>
            </a:extLst>
          </p:cNvPr>
          <p:cNvSpPr>
            <a:spLocks noGrp="1"/>
          </p:cNvSpPr>
          <p:nvPr>
            <p:ph type="title"/>
          </p:nvPr>
        </p:nvSpPr>
        <p:spPr/>
        <p:txBody>
          <a:bodyPr/>
          <a:lstStyle/>
          <a:p>
            <a:r>
              <a:rPr lang="en-US" dirty="0"/>
              <a:t>ASAA Leadership…</a:t>
            </a:r>
          </a:p>
        </p:txBody>
      </p:sp>
      <p:sp>
        <p:nvSpPr>
          <p:cNvPr id="3" name="Content Placeholder 2">
            <a:extLst>
              <a:ext uri="{FF2B5EF4-FFF2-40B4-BE49-F238E27FC236}">
                <a16:creationId xmlns:a16="http://schemas.microsoft.com/office/drawing/2014/main" id="{CE63A790-2CBB-E8E5-A22B-48F2D5A9E7AC}"/>
              </a:ext>
            </a:extLst>
          </p:cNvPr>
          <p:cNvSpPr>
            <a:spLocks noGrp="1"/>
          </p:cNvSpPr>
          <p:nvPr>
            <p:ph idx="1"/>
          </p:nvPr>
        </p:nvSpPr>
        <p:spPr/>
        <p:txBody>
          <a:bodyPr>
            <a:normAutofit fontScale="92500" lnSpcReduction="20000"/>
          </a:bodyPr>
          <a:lstStyle/>
          <a:p>
            <a:pPr marL="0" marR="0">
              <a:spcBef>
                <a:spcPts val="0"/>
              </a:spcBef>
              <a:spcAft>
                <a:spcPts val="0"/>
              </a:spcAft>
            </a:pPr>
            <a:r>
              <a:rPr lang="en-US" dirty="0"/>
              <a:t>The Alaska School Activities Association is governed by a Board of Directors. </a:t>
            </a:r>
            <a:r>
              <a:rPr lang="en-US" sz="1800" dirty="0">
                <a:ln>
                  <a:noFill/>
                </a:ln>
                <a:solidFill>
                  <a:srgbClr val="000000"/>
                </a:solidFill>
                <a:effectLst/>
                <a:ea typeface="Arial Unicode MS" panose="020B0604020202020204" pitchFamily="34" charset="-128"/>
                <a:cs typeface="Arial Unicode MS" panose="020B0604020202020204" pitchFamily="34" charset="-128"/>
              </a:rPr>
              <a:t> </a:t>
            </a:r>
            <a:r>
              <a:rPr lang="en-US" dirty="0">
                <a:ln>
                  <a:noFill/>
                </a:ln>
                <a:solidFill>
                  <a:srgbClr val="000000"/>
                </a:solidFill>
                <a:effectLst/>
                <a:ea typeface="Arial Unicode MS" panose="020B0604020202020204" pitchFamily="34" charset="-128"/>
                <a:cs typeface="Arial Unicode MS" panose="020B0604020202020204" pitchFamily="34" charset="-128"/>
              </a:rPr>
              <a:t>The Board of Directors consists of the elected representative from Region 1, Region 2, Region 3, Region 4, Region 5 and Region 6 and one representative each from the Association of Alaska School Boards, the Alaska Superintendents Association, and one non-voting ex-officio member representing the Alaska Association of Student Governments. </a:t>
            </a:r>
          </a:p>
          <a:p>
            <a:endParaRPr lang="en-US" dirty="0"/>
          </a:p>
          <a:p>
            <a:r>
              <a:rPr lang="en-US" dirty="0"/>
              <a:t>The Board of Directors shall appoint an Executive Director, prescribe duties and fix the compensation. This person shall serve at the pleasure of the Board. The Board may appoint other officers, agents and employees and prescribe their duties and compensation. </a:t>
            </a:r>
          </a:p>
          <a:p>
            <a:endParaRPr lang="en-US" dirty="0"/>
          </a:p>
        </p:txBody>
      </p:sp>
    </p:spTree>
    <p:extLst>
      <p:ext uri="{BB962C8B-B14F-4D97-AF65-F5344CB8AC3E}">
        <p14:creationId xmlns:p14="http://schemas.microsoft.com/office/powerpoint/2010/main" val="2977876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oster with a map of the state of alaska&#10;&#10;Description automatically generated">
            <a:extLst>
              <a:ext uri="{FF2B5EF4-FFF2-40B4-BE49-F238E27FC236}">
                <a16:creationId xmlns:a16="http://schemas.microsoft.com/office/drawing/2014/main" id="{F0EF621A-2B80-AF95-A986-31516AB84473}"/>
              </a:ext>
            </a:extLst>
          </p:cNvPr>
          <p:cNvPicPr>
            <a:picLocks noGrp="1" noChangeAspect="1"/>
          </p:cNvPicPr>
          <p:nvPr>
            <p:ph idx="1"/>
          </p:nvPr>
        </p:nvPicPr>
        <p:blipFill rotWithShape="1">
          <a:blip r:embed="rId2"/>
          <a:srcRect t="12776" r="-1" b="17339"/>
          <a:stretch/>
        </p:blipFill>
        <p:spPr>
          <a:xfrm>
            <a:off x="352751" y="302429"/>
            <a:ext cx="11550506" cy="6053920"/>
          </a:xfrm>
          <a:prstGeom prst="rect">
            <a:avLst/>
          </a:prstGeom>
        </p:spPr>
      </p:pic>
    </p:spTree>
    <p:extLst>
      <p:ext uri="{BB962C8B-B14F-4D97-AF65-F5344CB8AC3E}">
        <p14:creationId xmlns:p14="http://schemas.microsoft.com/office/powerpoint/2010/main" val="2906755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69E6EFEE-6516-482C-B143-F97F9BF89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3DF0D2C0-CD0C-470C-8851-D8B2CC417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2748766" y="3248002"/>
            <a:ext cx="5688917" cy="1913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Content Placeholder 6">
            <a:extLst>
              <a:ext uri="{FF2B5EF4-FFF2-40B4-BE49-F238E27FC236}">
                <a16:creationId xmlns:a16="http://schemas.microsoft.com/office/drawing/2014/main" id="{D57FAE10-D84F-EEB3-CF9F-08613C21BB86}"/>
              </a:ext>
            </a:extLst>
          </p:cNvPr>
          <p:cNvPicPr>
            <a:picLocks noGrp="1" noChangeAspect="1"/>
          </p:cNvPicPr>
          <p:nvPr>
            <p:ph idx="1"/>
          </p:nvPr>
        </p:nvPicPr>
        <p:blipFill rotWithShape="1">
          <a:blip r:embed="rId2"/>
          <a:srcRect t="15059" r="1" b="16139"/>
          <a:stretch/>
        </p:blipFill>
        <p:spPr>
          <a:xfrm>
            <a:off x="583656" y="499236"/>
            <a:ext cx="11024687" cy="5688918"/>
          </a:xfrm>
          <a:prstGeom prst="rect">
            <a:avLst/>
          </a:prstGeom>
        </p:spPr>
      </p:pic>
    </p:spTree>
    <p:extLst>
      <p:ext uri="{BB962C8B-B14F-4D97-AF65-F5344CB8AC3E}">
        <p14:creationId xmlns:p14="http://schemas.microsoft.com/office/powerpoint/2010/main" val="2769431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on a white sheet&#10;&#10;Description automatically generated">
            <a:extLst>
              <a:ext uri="{FF2B5EF4-FFF2-40B4-BE49-F238E27FC236}">
                <a16:creationId xmlns:a16="http://schemas.microsoft.com/office/drawing/2014/main" id="{518B492F-3269-0B59-42AD-46623AE3F8D2}"/>
              </a:ext>
            </a:extLst>
          </p:cNvPr>
          <p:cNvPicPr>
            <a:picLocks noChangeAspect="1"/>
          </p:cNvPicPr>
          <p:nvPr/>
        </p:nvPicPr>
        <p:blipFill>
          <a:blip r:embed="rId2"/>
          <a:stretch>
            <a:fillRect/>
          </a:stretch>
        </p:blipFill>
        <p:spPr>
          <a:xfrm>
            <a:off x="1165854" y="643467"/>
            <a:ext cx="9860292" cy="5571065"/>
          </a:xfrm>
          <a:prstGeom prst="rect">
            <a:avLst/>
          </a:prstGeom>
          <a:ln>
            <a:noFill/>
          </a:ln>
        </p:spPr>
      </p:pic>
    </p:spTree>
    <p:extLst>
      <p:ext uri="{BB962C8B-B14F-4D97-AF65-F5344CB8AC3E}">
        <p14:creationId xmlns:p14="http://schemas.microsoft.com/office/powerpoint/2010/main" val="1694300702"/>
      </p:ext>
    </p:extLst>
  </p:cSld>
  <p:clrMapOvr>
    <a:masterClrMapping/>
  </p:clrMapOvr>
</p:sld>
</file>

<file path=ppt/theme/theme1.xml><?xml version="1.0" encoding="utf-8"?>
<a:theme xmlns:a="http://schemas.openxmlformats.org/drawingml/2006/main" name="AccentBoxVTI">
  <a:themeElements>
    <a:clrScheme name="AccentBoxVTI">
      <a:dk1>
        <a:srgbClr val="000000"/>
      </a:dk1>
      <a:lt1>
        <a:sysClr val="window" lastClr="FFFFFF"/>
      </a:lt1>
      <a:dk2>
        <a:srgbClr val="262626"/>
      </a:dk2>
      <a:lt2>
        <a:srgbClr val="FFFFFF"/>
      </a:lt2>
      <a:accent1>
        <a:srgbClr val="F5A700"/>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Avenir">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ntBoxVTI" id="{9F778A78-DC9A-453A-A82D-A75CAD503E15}" vid="{EA961113-7CC4-4569-8A6A-7BC2C1E2F4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10250</TotalTime>
  <Words>3938</Words>
  <Application>Microsoft Macintosh PowerPoint</Application>
  <PresentationFormat>Widescreen</PresentationFormat>
  <Paragraphs>187</Paragraphs>
  <Slides>47</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47</vt:i4>
      </vt:variant>
    </vt:vector>
  </HeadingPairs>
  <TitlesOfParts>
    <vt:vector size="59" baseType="lpstr">
      <vt:lpstr>Arial Unicode MS</vt:lpstr>
      <vt:lpstr>Arial</vt:lpstr>
      <vt:lpstr>Avenir Next LT Pro</vt:lpstr>
      <vt:lpstr>Calibri</vt:lpstr>
      <vt:lpstr>Helvetica</vt:lpstr>
      <vt:lpstr>Neue Haas Grotesk Text Pro</vt:lpstr>
      <vt:lpstr>SegoeUISymbol</vt:lpstr>
      <vt:lpstr>SymbolMT</vt:lpstr>
      <vt:lpstr>Times New Roman</vt:lpstr>
      <vt:lpstr>TimesNewRomanPS</vt:lpstr>
      <vt:lpstr>TimesNewRomanPSMT</vt:lpstr>
      <vt:lpstr>AccentBoxVTI</vt:lpstr>
      <vt:lpstr>  </vt:lpstr>
      <vt:lpstr>Billy Strickland, Executive Director and Sandi Wagner, Associate Director</vt:lpstr>
      <vt:lpstr>PowerPoint Presentation</vt:lpstr>
      <vt:lpstr>ASAA Contractors and Partners</vt:lpstr>
      <vt:lpstr>ASAA Structure</vt:lpstr>
      <vt:lpstr>ASAA Leadership…</vt:lpstr>
      <vt:lpstr>PowerPoint Presentation</vt:lpstr>
      <vt:lpstr>PowerPoint Presentation</vt:lpstr>
      <vt:lpstr>PowerPoint Presentation</vt:lpstr>
      <vt:lpstr>Current ASAA Board of Directors</vt:lpstr>
      <vt:lpstr>Board Agenda, Packet &amp; Minutes </vt:lpstr>
      <vt:lpstr>Some upcoming Board meeting agenda items</vt:lpstr>
      <vt:lpstr>ASAA is a member of the National Federation of State High School Associations….aka “NFHS”</vt:lpstr>
      <vt:lpstr>NFHS Learn</vt:lpstr>
      <vt:lpstr>ASAA Website----asaa.org </vt:lpstr>
      <vt:lpstr>ASAA Handbook</vt:lpstr>
      <vt:lpstr>PowerPoint Presentation</vt:lpstr>
      <vt:lpstr>Out-of-Season Participation Policy </vt:lpstr>
      <vt:lpstr> Out-of-Season Participation Policy   </vt:lpstr>
      <vt:lpstr>Scrimmages</vt:lpstr>
      <vt:lpstr>Open Facility Policy – found on page 89 of the ASAA Handbook </vt:lpstr>
      <vt:lpstr>Violations of the Out of Season Policy</vt:lpstr>
      <vt:lpstr>Practice Bylaw found in Article 6 Section 7 </vt:lpstr>
      <vt:lpstr>Practice waivers</vt:lpstr>
      <vt:lpstr>Reestablishing practices after an absence</vt:lpstr>
      <vt:lpstr>Violations</vt:lpstr>
      <vt:lpstr>ARTICLE 12 - Penalty  </vt:lpstr>
      <vt:lpstr>Self-Reporting-Revised </vt:lpstr>
      <vt:lpstr>Big Team aka Planet HS </vt:lpstr>
      <vt:lpstr>ARTICLE 12 - ELIGIBILITY REQUIREMENTS</vt:lpstr>
      <vt:lpstr>Students who attended or participated for your school last year needs the following to be eligible each semester. </vt:lpstr>
      <vt:lpstr>Students first entering high school at a member school or alternative education students who have not established a “school of eligibility” need the following  </vt:lpstr>
      <vt:lpstr>Types of Waiver </vt:lpstr>
      <vt:lpstr>Waivers of Eligibility Rules </vt:lpstr>
      <vt:lpstr>Hardship Rule:  </vt:lpstr>
      <vt:lpstr>Factors to Be Considered in Determining Whether a Hardship Exists:  </vt:lpstr>
      <vt:lpstr>Other Topics </vt:lpstr>
      <vt:lpstr>Alternative Education Students</vt:lpstr>
      <vt:lpstr>Home Schools must be accredited</vt:lpstr>
      <vt:lpstr>Statewide Correspondence Programs</vt:lpstr>
      <vt:lpstr>PowerPoint Presentation</vt:lpstr>
      <vt:lpstr> REPORTING SCHEDULES &amp; RESULTS   </vt:lpstr>
      <vt:lpstr>Co-op Rules</vt:lpstr>
      <vt:lpstr>Anchorage Area/MOA’s</vt:lpstr>
      <vt:lpstr>Fairbanks Area</vt:lpstr>
      <vt:lpstr>Questions/Comments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Billy Strickland</dc:creator>
  <cp:lastModifiedBy>Billy Strickland</cp:lastModifiedBy>
  <cp:revision>57</cp:revision>
  <cp:lastPrinted>2022-07-17T19:53:12Z</cp:lastPrinted>
  <dcterms:created xsi:type="dcterms:W3CDTF">2021-07-15T16:49:56Z</dcterms:created>
  <dcterms:modified xsi:type="dcterms:W3CDTF">2024-08-06T18:42:02Z</dcterms:modified>
</cp:coreProperties>
</file>