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9" r:id="rId1"/>
  </p:sldMasterIdLst>
  <p:notesMasterIdLst>
    <p:notesMasterId r:id="rId14"/>
  </p:notesMasterIdLst>
  <p:sldIdLst>
    <p:sldId id="338" r:id="rId2"/>
    <p:sldId id="339" r:id="rId3"/>
    <p:sldId id="263" r:id="rId4"/>
    <p:sldId id="269" r:id="rId5"/>
    <p:sldId id="337" r:id="rId6"/>
    <p:sldId id="311" r:id="rId7"/>
    <p:sldId id="280" r:id="rId8"/>
    <p:sldId id="329" r:id="rId9"/>
    <p:sldId id="330" r:id="rId10"/>
    <p:sldId id="340" r:id="rId11"/>
    <p:sldId id="341" r:id="rId12"/>
    <p:sldId id="342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654"/>
    <p:restoredTop sz="96327"/>
  </p:normalViewPr>
  <p:slideViewPr>
    <p:cSldViewPr snapToGrid="0" snapToObjects="1">
      <p:cViewPr varScale="1">
        <p:scale>
          <a:sx n="121" d="100"/>
          <a:sy n="121" d="100"/>
        </p:scale>
        <p:origin x="21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E00E30-3AB0-7E44-9BD4-6172C06CE320}" type="datetimeFigureOut">
              <a:rPr lang="en-US" smtClean="0"/>
              <a:t>8/2/24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4EF094-EC0A-BC4C-A9BD-4A50AFC3A2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0290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EB8136-4330-4480-80D9-0F6FD97061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72" y="1124712"/>
            <a:ext cx="11036808" cy="3172968"/>
          </a:xfrm>
        </p:spPr>
        <p:txBody>
          <a:bodyPr anchor="b">
            <a:normAutofit/>
          </a:bodyPr>
          <a:lstStyle>
            <a:lvl1pPr algn="l">
              <a:defRPr sz="8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6E5739-DD96-45FB-B609-3E3447A52F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6072" y="4727448"/>
            <a:ext cx="11036808" cy="1481328"/>
          </a:xfrm>
        </p:spPr>
        <p:txBody>
          <a:bodyPr>
            <a:normAutofit/>
          </a:bodyPr>
          <a:lstStyle>
            <a:lvl1pPr marL="0" indent="0" algn="l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9FF558-51F9-42A2-9944-DBE23DA8B22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6072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8/2/24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8C0E86-A7F7-4BDC-A637-254E5252D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D10ADE-E9DA-4E57-BF57-1CCB652198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69680" y="6356350"/>
            <a:ext cx="2743200" cy="365125"/>
          </a:xfrm>
        </p:spPr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D06CE56-3881-4ADA-8CEF-D18B02C242A3}"/>
              </a:ext>
            </a:extLst>
          </p:cNvPr>
          <p:cNvSpPr/>
          <p:nvPr/>
        </p:nvSpPr>
        <p:spPr>
          <a:xfrm rot="5400000">
            <a:off x="857544" y="346791"/>
            <a:ext cx="146304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9F3C543-62EC-4433-9C93-A2CD8764E9B4}"/>
              </a:ext>
            </a:extLst>
          </p:cNvPr>
          <p:cNvSpPr/>
          <p:nvPr/>
        </p:nvSpPr>
        <p:spPr>
          <a:xfrm flipV="1">
            <a:off x="578652" y="4501201"/>
            <a:ext cx="11034696" cy="1828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2748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B32C18-E430-4EC7-BD7C-99D86D0122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C5012F-7119-4D94-9717-3862E1C938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ED9A4A-D287-4207-9037-70DB007A17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8/2/24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ECFCAC-80DB-43BB-B3F1-AC22BACEE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679730-3487-4D94-A0DC-C21684963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8772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543C89D-929E-4CD1-BCCC-72A14C0335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D450EA-A577-4B76-A12F-650BEB20FD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D2603B-9ACE-4FA9-805B-9B91EB63D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8/2/24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CE18AC-D6A9-4A61-885D-68E2B684A4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197AE4-AA47-4E14-8FFE-171FAE47F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661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D6FBB9D-1CAA-4D05-AB33-BABDFE17B843}"/>
              </a:ext>
            </a:extLst>
          </p:cNvPr>
          <p:cNvSpPr/>
          <p:nvPr/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727B71-B4B6-4823-80A1-68C40B475118}"/>
              </a:ext>
            </a:extLst>
          </p:cNvPr>
          <p:cNvSpPr/>
          <p:nvPr/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9A6DB05-9FB5-4B07-8675-74C23D4FD89D}"/>
              </a:ext>
            </a:extLst>
          </p:cNvPr>
          <p:cNvSpPr/>
          <p:nvPr/>
        </p:nvSpPr>
        <p:spPr>
          <a:xfrm>
            <a:off x="498834" y="787352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D358CF-0758-490A-A084-C46443B9AB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671183-B3CE-4F45-92FB-98290CA0E2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568" y="2478024"/>
            <a:ext cx="10168128" cy="369417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7DED67-27EC-4D43-A21C-093C1DB0481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15568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8/2/24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747CE3-4890-4BC1-94DB-5D49D02C99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3C5AD3-D79A-4D46-B25B-822FE0252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40496" y="6356350"/>
            <a:ext cx="2743200" cy="365125"/>
          </a:xfrm>
        </p:spPr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6415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5AEDC5C-2E87-49C6-AB07-A95E5F39ED8E}"/>
              </a:ext>
            </a:extLst>
          </p:cNvPr>
          <p:cNvSpPr/>
          <p:nvPr/>
        </p:nvSpPr>
        <p:spPr>
          <a:xfrm>
            <a:off x="558210" y="4981421"/>
            <a:ext cx="11134956" cy="822960"/>
          </a:xfrm>
          <a:prstGeom prst="rect">
            <a:avLst/>
          </a:prstGeom>
          <a:ln w="12700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57D88DE-E462-4C8A-BF99-609390DFB781}"/>
              </a:ext>
            </a:extLst>
          </p:cNvPr>
          <p:cNvSpPr/>
          <p:nvPr/>
        </p:nvSpPr>
        <p:spPr>
          <a:xfrm>
            <a:off x="498834" y="5118581"/>
            <a:ext cx="146304" cy="5486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E44900-E8BF-4B12-8BCB-41076E2B6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784" y="640080"/>
            <a:ext cx="10890504" cy="4114800"/>
          </a:xfrm>
        </p:spPr>
        <p:txBody>
          <a:bodyPr anchor="b">
            <a:normAutofit/>
          </a:bodyPr>
          <a:lstStyle>
            <a:lvl1pPr>
              <a:defRPr sz="6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7741F9-B00F-4463-A257-6B66DABD9B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1248" y="5102352"/>
            <a:ext cx="10607040" cy="585216"/>
          </a:xfrm>
        </p:spPr>
        <p:txBody>
          <a:bodyPr anchor="ctr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8BFA7D-4401-4285-802B-1579165F0D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8/2/24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A909C5-AA19-4195-8376-9002D5DF4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C3F32-46E0-47C8-8565-5969A475F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3247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2076262E-36A0-40C6-ADE6-90CD9FB9B9EA}"/>
              </a:ext>
            </a:extLst>
          </p:cNvPr>
          <p:cNvSpPr/>
          <p:nvPr/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42677A9B-4D1D-4D80-912C-24570140A650}"/>
              </a:ext>
            </a:extLst>
          </p:cNvPr>
          <p:cNvSpPr/>
          <p:nvPr/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3DC8C98-510F-48C9-82B2-9E4F760A68DF}"/>
              </a:ext>
            </a:extLst>
          </p:cNvPr>
          <p:cNvSpPr/>
          <p:nvPr/>
        </p:nvSpPr>
        <p:spPr>
          <a:xfrm>
            <a:off x="498834" y="787352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7A078AE-0BC3-48F9-87EC-2DB0CCE7E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A20DF-0829-4336-B59F-FF9D7AA9D8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15568" y="2478024"/>
            <a:ext cx="4937760" cy="369417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35D01C-CF67-4DF6-B96C-FFC9D5BF84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45936" y="2478024"/>
            <a:ext cx="4937760" cy="369417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BBD797-6031-4F82-8726-EAB757027FF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15568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8/2/24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B3F71C-B897-4909-A75E-8716AD49C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78BC14-5BB1-405F-A6F3-C07230F085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40496" y="6356350"/>
            <a:ext cx="2743200" cy="365125"/>
          </a:xfrm>
        </p:spPr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416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6B671BDE-E45C-41A1-9B98-4A607D703855}"/>
              </a:ext>
            </a:extLst>
          </p:cNvPr>
          <p:cNvSpPr/>
          <p:nvPr/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299500CE-917A-4D03-A7DF-71D8EBBC1537}"/>
              </a:ext>
            </a:extLst>
          </p:cNvPr>
          <p:cNvSpPr/>
          <p:nvPr/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3D0D377-28B0-417D-886B-9483AF064975}"/>
              </a:ext>
            </a:extLst>
          </p:cNvPr>
          <p:cNvSpPr/>
          <p:nvPr/>
        </p:nvSpPr>
        <p:spPr>
          <a:xfrm>
            <a:off x="498834" y="787352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8F91F8-0767-40B5-A3AA-72931FC192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AE0554-8BEE-4BF6-9519-51B8475D35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15568" y="2372650"/>
            <a:ext cx="4937760" cy="823912"/>
          </a:xfrm>
        </p:spPr>
        <p:txBody>
          <a:bodyPr anchor="b"/>
          <a:lstStyle>
            <a:lvl1pPr marL="0" indent="0">
              <a:buNone/>
              <a:defRPr sz="2400" b="1" cap="none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4A358D-C930-48E0-B372-06A826B74C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15568" y="3203688"/>
            <a:ext cx="4937760" cy="296851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B6615E-4966-4150-83B6-C47591B363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45936" y="2372650"/>
            <a:ext cx="4937760" cy="823912"/>
          </a:xfrm>
        </p:spPr>
        <p:txBody>
          <a:bodyPr anchor="b"/>
          <a:lstStyle>
            <a:lvl1pPr marL="0" indent="0">
              <a:buNone/>
              <a:defRPr sz="2400" b="1" cap="none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409F6B-C17B-4B4F-9F35-5068BDC4E2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45936" y="3203687"/>
            <a:ext cx="4937760" cy="296851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8BC356D-052B-4A9B-8B2F-6665FD325AB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15568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8/2/24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9C5E5FA-26A9-467C-93E3-8476142D1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279E50C-1E40-4B48-871B-E392428D2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40496" y="6356350"/>
            <a:ext cx="2743200" cy="365125"/>
          </a:xfrm>
        </p:spPr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33703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8C0689C4-0DB3-408B-A956-40326B4AE4C4}"/>
              </a:ext>
            </a:extLst>
          </p:cNvPr>
          <p:cNvSpPr/>
          <p:nvPr/>
        </p:nvSpPr>
        <p:spPr>
          <a:xfrm>
            <a:off x="665853" y="1533525"/>
            <a:ext cx="10917063" cy="3790950"/>
          </a:xfrm>
          <a:prstGeom prst="rect">
            <a:avLst/>
          </a:prstGeom>
          <a:ln w="12700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2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6E1D10E-1C30-41BF-8C3B-C460C9B5597B}"/>
              </a:ext>
            </a:extLst>
          </p:cNvPr>
          <p:cNvSpPr/>
          <p:nvPr/>
        </p:nvSpPr>
        <p:spPr>
          <a:xfrm>
            <a:off x="609084" y="2971798"/>
            <a:ext cx="128016" cy="914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79454F2-0EE5-4888-AF4C-82F825E62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992" y="1938528"/>
            <a:ext cx="10177272" cy="2990088"/>
          </a:xfrm>
        </p:spPr>
        <p:txBody>
          <a:bodyPr>
            <a:normAutofit/>
          </a:bodyPr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C91241-A315-4643-91E5-CF2C25CC90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8/2/24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706D86-5479-487D-94C8-76093D84F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7739411-CED6-43D4-868D-A65C4161A7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739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AC447E0-1D4D-4EF2-B81B-4B2400EE3E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8/2/24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9984CA0-2A78-4600-9F3D-19B09E790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440955-B18E-49D3-AE7B-B331200E34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445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FA417FE-CD1A-486F-A4AC-E4000A2FB18E}"/>
              </a:ext>
            </a:extLst>
          </p:cNvPr>
          <p:cNvSpPr/>
          <p:nvPr/>
        </p:nvSpPr>
        <p:spPr>
          <a:xfrm>
            <a:off x="558210" y="1162033"/>
            <a:ext cx="3740740" cy="4643344"/>
          </a:xfrm>
          <a:prstGeom prst="rect">
            <a:avLst/>
          </a:prstGeom>
          <a:ln w="12700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318F0F5-812B-472C-9408-B80F2553F5E0}"/>
              </a:ext>
            </a:extLst>
          </p:cNvPr>
          <p:cNvSpPr/>
          <p:nvPr/>
        </p:nvSpPr>
        <p:spPr>
          <a:xfrm>
            <a:off x="498834" y="1618375"/>
            <a:ext cx="146304" cy="8229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F7751B-CD8F-4F5B-A903-1DCE5D1E83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80" y="1709928"/>
            <a:ext cx="3099816" cy="1709928"/>
          </a:xfrm>
        </p:spPr>
        <p:txBody>
          <a:bodyPr tIns="45720" anchor="t">
            <a:normAutofit/>
          </a:bodyPr>
          <a:lstStyle>
            <a:lvl1pPr>
              <a:lnSpc>
                <a:spcPct val="100000"/>
              </a:lnSpc>
              <a:defRPr sz="3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A55C8A-A0BB-441D-976F-EB56D4382D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5192" y="1709928"/>
            <a:ext cx="6729984" cy="40965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DE6A51-A2E5-4BFA-B571-9FDFE1BBFB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8680" y="3429000"/>
            <a:ext cx="3099816" cy="20665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92778A-DD4C-4651-9C53-8B0C44CD880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68680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8/2/24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6C7F66-2DFA-4146-BE1A-CE2890FE45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85D185-B1B6-4D62-81BE-BE82C80AC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354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68B77B5-211C-456E-B79F-306CC3619347}"/>
              </a:ext>
            </a:extLst>
          </p:cNvPr>
          <p:cNvSpPr/>
          <p:nvPr/>
        </p:nvSpPr>
        <p:spPr>
          <a:xfrm>
            <a:off x="558210" y="1162033"/>
            <a:ext cx="3740740" cy="4643344"/>
          </a:xfrm>
          <a:prstGeom prst="rect">
            <a:avLst/>
          </a:prstGeom>
          <a:ln w="12700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B63C338-194D-4F23-ABEC-60A7EA96F302}"/>
              </a:ext>
            </a:extLst>
          </p:cNvPr>
          <p:cNvSpPr/>
          <p:nvPr/>
        </p:nvSpPr>
        <p:spPr>
          <a:xfrm>
            <a:off x="498834" y="1618375"/>
            <a:ext cx="146304" cy="8229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C04DCC-0E3E-4F05-9FAC-9FA6CA4B2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80" y="1709928"/>
            <a:ext cx="3099816" cy="1709928"/>
          </a:xfrm>
        </p:spPr>
        <p:txBody>
          <a:bodyPr tIns="45720" anchor="t">
            <a:normAutofit/>
          </a:bodyPr>
          <a:lstStyle>
            <a:lvl1pPr>
              <a:lnSpc>
                <a:spcPct val="100000"/>
              </a:lnSpc>
              <a:defRPr sz="3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BA29649-B19F-499E-8E9A-3577EAC8F0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965192" y="1161288"/>
            <a:ext cx="6729984" cy="4645152"/>
          </a:xfr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C9EF2E-A8CD-41A1-B11A-0D8842797A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8680" y="3438144"/>
            <a:ext cx="3099816" cy="20574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4257B5-0DE0-401F-9171-E8687A97DBA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68680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8/2/24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8CD9AD-D667-4FD4-AA34-428AA0BCD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770FB6-F273-4BA6-8B97-9835AC537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7480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B325BDE-35A4-4AAD-960B-C1415864A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459C78-0CC4-4552-93DD-49B4194D00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744A3C-9C54-46A6-B3EF-5B36362423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AC24A9-CCB6-4F8D-B8DB-C2F3692CFA5A}" type="datetimeFigureOut">
              <a:rPr lang="en-US" smtClean="0"/>
              <a:t>8/2/24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D5A696-7B4B-4181-A961-7D66556D50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38CB5-8F4A-401D-A3A9-B27DC15B7A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237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8" r:id="rId6"/>
    <p:sldLayoutId id="2147483693" r:id="rId7"/>
    <p:sldLayoutId id="2147483694" r:id="rId8"/>
    <p:sldLayoutId id="2147483695" r:id="rId9"/>
    <p:sldLayoutId id="2147483697" r:id="rId10"/>
    <p:sldLayoutId id="214748369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D06CE56-3881-4ADA-8CEF-D18B02C242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857544" y="346791"/>
            <a:ext cx="146304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9F3C543-62EC-4433-9C93-A2CD8764E9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578652" y="4501201"/>
            <a:ext cx="11034696" cy="1828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33E93247-6229-44AB-A550-739E971E69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E2E603F-4A95-4FE8-BB06-211DFD75DB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00100" y="723900"/>
            <a:ext cx="16383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Sparkler at night with Christmas tree">
            <a:extLst>
              <a:ext uri="{FF2B5EF4-FFF2-40B4-BE49-F238E27FC236}">
                <a16:creationId xmlns:a16="http://schemas.microsoft.com/office/drawing/2014/main" id="{C87C168E-D765-27F9-E2A6-D7BE4B491FE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6721" b="9009"/>
          <a:stretch/>
        </p:blipFill>
        <p:spPr>
          <a:xfrm>
            <a:off x="21" y="10"/>
            <a:ext cx="12191979" cy="685799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8D19661F-4B4C-74C1-7FC3-31FB14D49F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66955" y="-166956"/>
            <a:ext cx="6858002" cy="7191913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46000">
                <a:schemeClr val="bg1">
                  <a:alpha val="55000"/>
                </a:schemeClr>
              </a:gs>
              <a:gs pos="25000">
                <a:schemeClr val="bg1">
                  <a:alpha val="38000"/>
                </a:schemeClr>
              </a:gs>
              <a:gs pos="100000">
                <a:schemeClr val="bg1">
                  <a:alpha val="6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839D09-67CC-1D10-7021-AADB480565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488" y="1124712"/>
            <a:ext cx="4023360" cy="32004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/>
              <a:t>Welcome and Thanks </a:t>
            </a:r>
            <a:br>
              <a:rPr lang="en-US" sz="4800"/>
            </a:br>
            <a:endParaRPr lang="en-US" sz="48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A273BB-A416-FAC7-FE48-863DC1816B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5488" y="4873752"/>
            <a:ext cx="4023360" cy="120700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2000" dirty="0"/>
              <a:t>Please know the ASAA Staff deeply appreciates your hard work.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165A4AE-FFE9-B2D5-017C-17337DDB3F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0E701D1-A34F-CF86-7316-8761C7835E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42489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451023-7229-7CEB-CDD9-86E497A459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Complying with New DEED Regulations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001EC7-D807-8E7B-407C-764F9BFAFB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  <a:effectLst/>
                <a:latin typeface="Helvetica" pitchFamily="2" charset="0"/>
              </a:rPr>
              <a:t>C. Sports Divisions</a:t>
            </a:r>
          </a:p>
          <a:p>
            <a:pPr marL="0" indent="0">
              <a:buNone/>
            </a:pPr>
            <a:endParaRPr lang="en-US" dirty="0">
              <a:solidFill>
                <a:srgbClr val="000000"/>
              </a:solidFill>
              <a:effectLst/>
              <a:latin typeface="Helvetica" pitchFamily="2" charset="0"/>
            </a:endParaRPr>
          </a:p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  <a:effectLst/>
                <a:latin typeface="Helvetica" pitchFamily="2" charset="0"/>
              </a:rPr>
              <a:t>Single Division Sports: Whenever a school has a team in a given sport for one sex only, and athletic</a:t>
            </a:r>
          </a:p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  <a:effectLst/>
                <a:latin typeface="Helvetica" pitchFamily="2" charset="0"/>
              </a:rPr>
              <a:t>opportunities for the other sex have been limited, members of both sexes must be allowed to try out for</a:t>
            </a:r>
          </a:p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  <a:effectLst/>
                <a:latin typeface="Helvetica" pitchFamily="2" charset="0"/>
              </a:rPr>
              <a:t>the team.</a:t>
            </a:r>
          </a:p>
          <a:p>
            <a:pPr marL="0" indent="0">
              <a:buNone/>
            </a:pPr>
            <a:endParaRPr lang="en-US" dirty="0">
              <a:solidFill>
                <a:srgbClr val="000000"/>
              </a:solidFill>
              <a:effectLst/>
              <a:latin typeface="Helvetica" pitchFamily="2" charset="0"/>
            </a:endParaRPr>
          </a:p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  <a:effectLst/>
                <a:latin typeface="Helvetica" pitchFamily="2" charset="0"/>
              </a:rPr>
              <a:t>Double Division Sports: Whenever a school has separate divisions based on sex, </a:t>
            </a:r>
            <a:r>
              <a:rPr lang="en-US" b="1" dirty="0">
                <a:solidFill>
                  <a:srgbClr val="000000"/>
                </a:solidFill>
                <a:effectLst/>
                <a:latin typeface="Helvetica" pitchFamily="2" charset="0"/>
              </a:rPr>
              <a:t>one team shall be</a:t>
            </a:r>
          </a:p>
          <a:p>
            <a:pPr marL="0" indent="0">
              <a:buNone/>
            </a:pPr>
            <a:r>
              <a:rPr lang="en-US" b="1" dirty="0">
                <a:solidFill>
                  <a:srgbClr val="000000"/>
                </a:solidFill>
                <a:effectLst/>
                <a:latin typeface="Helvetica" pitchFamily="2" charset="0"/>
              </a:rPr>
              <a:t>limited to females who were assigned female at birth. The other team shall not be limited to either sex.</a:t>
            </a:r>
          </a:p>
          <a:p>
            <a:pPr marL="0" indent="0">
              <a:buNone/>
            </a:pPr>
            <a:r>
              <a:rPr lang="en-US" b="1" dirty="0">
                <a:solidFill>
                  <a:srgbClr val="000000"/>
                </a:solidFill>
                <a:effectLst/>
                <a:latin typeface="Helvetica" pitchFamily="2" charset="0"/>
              </a:rPr>
              <a:t>However, a female is ineligible to compete on both teams during the same school year.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22163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C799903-48D5-4A31-A1A2-541072D977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Freeform: Shape 9">
            <a:extLst>
              <a:ext uri="{FF2B5EF4-FFF2-40B4-BE49-F238E27FC236}">
                <a16:creationId xmlns:a16="http://schemas.microsoft.com/office/drawing/2014/main" id="{8EFFF109-FC58-4FD3-BE05-9775A1310F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4818889" cy="6858000"/>
          </a:xfrm>
          <a:custGeom>
            <a:avLst/>
            <a:gdLst>
              <a:gd name="connsiteX0" fmla="*/ 0 w 4818889"/>
              <a:gd name="connsiteY0" fmla="*/ 0 h 6858000"/>
              <a:gd name="connsiteX1" fmla="*/ 3605911 w 4818889"/>
              <a:gd name="connsiteY1" fmla="*/ 0 h 6858000"/>
              <a:gd name="connsiteX2" fmla="*/ 3668894 w 4818889"/>
              <a:gd name="connsiteY2" fmla="*/ 69271 h 6858000"/>
              <a:gd name="connsiteX3" fmla="*/ 4818889 w 4818889"/>
              <a:gd name="connsiteY3" fmla="*/ 3429000 h 6858000"/>
              <a:gd name="connsiteX4" fmla="*/ 3668894 w 4818889"/>
              <a:gd name="connsiteY4" fmla="*/ 6788730 h 6858000"/>
              <a:gd name="connsiteX5" fmla="*/ 3605911 w 4818889"/>
              <a:gd name="connsiteY5" fmla="*/ 6858000 h 6858000"/>
              <a:gd name="connsiteX6" fmla="*/ 0 w 481888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18889" h="6858000">
                <a:moveTo>
                  <a:pt x="0" y="0"/>
                </a:moveTo>
                <a:lnTo>
                  <a:pt x="3605911" y="0"/>
                </a:lnTo>
                <a:lnTo>
                  <a:pt x="3668894" y="69271"/>
                </a:lnTo>
                <a:cubicBezTo>
                  <a:pt x="4379420" y="929100"/>
                  <a:pt x="4818889" y="2116944"/>
                  <a:pt x="4818889" y="3429000"/>
                </a:cubicBezTo>
                <a:cubicBezTo>
                  <a:pt x="4818889" y="4741056"/>
                  <a:pt x="4379420" y="5928900"/>
                  <a:pt x="3668894" y="6788730"/>
                </a:cubicBezTo>
                <a:lnTo>
                  <a:pt x="3605911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2" name="Freeform: Shape 11">
            <a:extLst>
              <a:ext uri="{FF2B5EF4-FFF2-40B4-BE49-F238E27FC236}">
                <a16:creationId xmlns:a16="http://schemas.microsoft.com/office/drawing/2014/main" id="{E1B96AD6-92A9-4273-A62B-96A1C3E0BA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811477" cy="6858000"/>
          </a:xfrm>
          <a:custGeom>
            <a:avLst/>
            <a:gdLst>
              <a:gd name="connsiteX0" fmla="*/ 0 w 4811477"/>
              <a:gd name="connsiteY0" fmla="*/ 0 h 6858000"/>
              <a:gd name="connsiteX1" fmla="*/ 3598499 w 4811477"/>
              <a:gd name="connsiteY1" fmla="*/ 0 h 6858000"/>
              <a:gd name="connsiteX2" fmla="*/ 3661482 w 4811477"/>
              <a:gd name="connsiteY2" fmla="*/ 69271 h 6858000"/>
              <a:gd name="connsiteX3" fmla="*/ 4811477 w 4811477"/>
              <a:gd name="connsiteY3" fmla="*/ 3429000 h 6858000"/>
              <a:gd name="connsiteX4" fmla="*/ 3661482 w 4811477"/>
              <a:gd name="connsiteY4" fmla="*/ 6788730 h 6858000"/>
              <a:gd name="connsiteX5" fmla="*/ 3598499 w 4811477"/>
              <a:gd name="connsiteY5" fmla="*/ 6858000 h 6858000"/>
              <a:gd name="connsiteX6" fmla="*/ 0 w 481147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11477" h="6858000">
                <a:moveTo>
                  <a:pt x="0" y="0"/>
                </a:moveTo>
                <a:lnTo>
                  <a:pt x="3598499" y="0"/>
                </a:lnTo>
                <a:lnTo>
                  <a:pt x="3661482" y="69271"/>
                </a:lnTo>
                <a:cubicBezTo>
                  <a:pt x="4372008" y="929100"/>
                  <a:pt x="4811477" y="2116944"/>
                  <a:pt x="4811477" y="3429000"/>
                </a:cubicBezTo>
                <a:cubicBezTo>
                  <a:pt x="4811477" y="4741056"/>
                  <a:pt x="4372008" y="5928900"/>
                  <a:pt x="3661482" y="6788730"/>
                </a:cubicBezTo>
                <a:lnTo>
                  <a:pt x="3598499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10172B-D45B-247B-15B6-A6F9B17E32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792" y="1161288"/>
            <a:ext cx="3602736" cy="4526280"/>
          </a:xfrm>
        </p:spPr>
        <p:txBody>
          <a:bodyPr>
            <a:normAutofit/>
          </a:bodyPr>
          <a:lstStyle/>
          <a:p>
            <a:r>
              <a:rPr lang="en-US" dirty="0"/>
              <a:t>Cross Country is a double division sport	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63EEC44-1BA3-44ED-81FC-A644B04B2A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102049"/>
            <a:ext cx="128016" cy="65390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0A87D2-5131-BA07-D74A-2AD9C63645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34149" y="932688"/>
            <a:ext cx="5916603" cy="4992624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sz="2000"/>
              <a:t>DI State Cross Country Championships</a:t>
            </a:r>
          </a:p>
          <a:p>
            <a:pPr marL="0" indent="0">
              <a:buNone/>
            </a:pPr>
            <a:r>
              <a:rPr lang="en-US" sz="2000"/>
              <a:t>DI Girls State Cross Country Championship</a:t>
            </a:r>
          </a:p>
        </p:txBody>
      </p:sp>
    </p:spTree>
    <p:extLst>
      <p:ext uri="{BB962C8B-B14F-4D97-AF65-F5344CB8AC3E}">
        <p14:creationId xmlns:p14="http://schemas.microsoft.com/office/powerpoint/2010/main" val="29830046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C799903-48D5-4A31-A1A2-541072D977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Freeform: Shape 9">
            <a:extLst>
              <a:ext uri="{FF2B5EF4-FFF2-40B4-BE49-F238E27FC236}">
                <a16:creationId xmlns:a16="http://schemas.microsoft.com/office/drawing/2014/main" id="{8EFFF109-FC58-4FD3-BE05-9775A1310F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4818889" cy="6858000"/>
          </a:xfrm>
          <a:custGeom>
            <a:avLst/>
            <a:gdLst>
              <a:gd name="connsiteX0" fmla="*/ 0 w 4818889"/>
              <a:gd name="connsiteY0" fmla="*/ 0 h 6858000"/>
              <a:gd name="connsiteX1" fmla="*/ 3605911 w 4818889"/>
              <a:gd name="connsiteY1" fmla="*/ 0 h 6858000"/>
              <a:gd name="connsiteX2" fmla="*/ 3668894 w 4818889"/>
              <a:gd name="connsiteY2" fmla="*/ 69271 h 6858000"/>
              <a:gd name="connsiteX3" fmla="*/ 4818889 w 4818889"/>
              <a:gd name="connsiteY3" fmla="*/ 3429000 h 6858000"/>
              <a:gd name="connsiteX4" fmla="*/ 3668894 w 4818889"/>
              <a:gd name="connsiteY4" fmla="*/ 6788730 h 6858000"/>
              <a:gd name="connsiteX5" fmla="*/ 3605911 w 4818889"/>
              <a:gd name="connsiteY5" fmla="*/ 6858000 h 6858000"/>
              <a:gd name="connsiteX6" fmla="*/ 0 w 481888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18889" h="6858000">
                <a:moveTo>
                  <a:pt x="0" y="0"/>
                </a:moveTo>
                <a:lnTo>
                  <a:pt x="3605911" y="0"/>
                </a:lnTo>
                <a:lnTo>
                  <a:pt x="3668894" y="69271"/>
                </a:lnTo>
                <a:cubicBezTo>
                  <a:pt x="4379420" y="929100"/>
                  <a:pt x="4818889" y="2116944"/>
                  <a:pt x="4818889" y="3429000"/>
                </a:cubicBezTo>
                <a:cubicBezTo>
                  <a:pt x="4818889" y="4741056"/>
                  <a:pt x="4379420" y="5928900"/>
                  <a:pt x="3668894" y="6788730"/>
                </a:cubicBezTo>
                <a:lnTo>
                  <a:pt x="3605911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2" name="Freeform: Shape 11">
            <a:extLst>
              <a:ext uri="{FF2B5EF4-FFF2-40B4-BE49-F238E27FC236}">
                <a16:creationId xmlns:a16="http://schemas.microsoft.com/office/drawing/2014/main" id="{E1B96AD6-92A9-4273-A62B-96A1C3E0BA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811477" cy="6858000"/>
          </a:xfrm>
          <a:custGeom>
            <a:avLst/>
            <a:gdLst>
              <a:gd name="connsiteX0" fmla="*/ 0 w 4811477"/>
              <a:gd name="connsiteY0" fmla="*/ 0 h 6858000"/>
              <a:gd name="connsiteX1" fmla="*/ 3598499 w 4811477"/>
              <a:gd name="connsiteY1" fmla="*/ 0 h 6858000"/>
              <a:gd name="connsiteX2" fmla="*/ 3661482 w 4811477"/>
              <a:gd name="connsiteY2" fmla="*/ 69271 h 6858000"/>
              <a:gd name="connsiteX3" fmla="*/ 4811477 w 4811477"/>
              <a:gd name="connsiteY3" fmla="*/ 3429000 h 6858000"/>
              <a:gd name="connsiteX4" fmla="*/ 3661482 w 4811477"/>
              <a:gd name="connsiteY4" fmla="*/ 6788730 h 6858000"/>
              <a:gd name="connsiteX5" fmla="*/ 3598499 w 4811477"/>
              <a:gd name="connsiteY5" fmla="*/ 6858000 h 6858000"/>
              <a:gd name="connsiteX6" fmla="*/ 0 w 481147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11477" h="6858000">
                <a:moveTo>
                  <a:pt x="0" y="0"/>
                </a:moveTo>
                <a:lnTo>
                  <a:pt x="3598499" y="0"/>
                </a:lnTo>
                <a:lnTo>
                  <a:pt x="3661482" y="69271"/>
                </a:lnTo>
                <a:cubicBezTo>
                  <a:pt x="4372008" y="929100"/>
                  <a:pt x="4811477" y="2116944"/>
                  <a:pt x="4811477" y="3429000"/>
                </a:cubicBezTo>
                <a:cubicBezTo>
                  <a:pt x="4811477" y="4741056"/>
                  <a:pt x="4372008" y="5928900"/>
                  <a:pt x="3661482" y="6788730"/>
                </a:cubicBezTo>
                <a:lnTo>
                  <a:pt x="3598499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1987470-6D0C-C542-8C08-6AF46F03C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792" y="1161288"/>
            <a:ext cx="3602736" cy="4526280"/>
          </a:xfrm>
        </p:spPr>
        <p:txBody>
          <a:bodyPr>
            <a:normAutofit/>
          </a:bodyPr>
          <a:lstStyle/>
          <a:p>
            <a:r>
              <a:rPr lang="en-US" dirty="0"/>
              <a:t>New Rule for DIII Cross Country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63EEC44-1BA3-44ED-81FC-A644B04B2A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102049"/>
            <a:ext cx="128016" cy="65390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5C29B0-9568-D473-8345-8E2D1417C3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34149" y="932688"/>
            <a:ext cx="5916603" cy="4992624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sz="2000" dirty="0">
                <a:effectLst/>
                <a:latin typeface="Helvetica" pitchFamily="2" charset="0"/>
              </a:rPr>
              <a:t>By ASAA adoption DIII team score will be determined by totaling the points scored by the first three finishers from each team.  The maximum number of runners is still seven. 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0602317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E3BECC-3A8F-4193-FE8E-1DE56119AA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Student Mental Health</a:t>
            </a:r>
          </a:p>
        </p:txBody>
      </p:sp>
      <p:pic>
        <p:nvPicPr>
          <p:cNvPr id="5" name="Content Placeholder 4" descr="A screenshot of a website&#10;&#10;Description automatically generated">
            <a:extLst>
              <a:ext uri="{FF2B5EF4-FFF2-40B4-BE49-F238E27FC236}">
                <a16:creationId xmlns:a16="http://schemas.microsoft.com/office/drawing/2014/main" id="{073FBEEA-B7EC-16B4-7E97-6AE56DA3BB0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34800" y="2478088"/>
            <a:ext cx="7730363" cy="3694112"/>
          </a:xfrm>
        </p:spPr>
      </p:pic>
    </p:spTree>
    <p:extLst>
      <p:ext uri="{BB962C8B-B14F-4D97-AF65-F5344CB8AC3E}">
        <p14:creationId xmlns:p14="http://schemas.microsoft.com/office/powerpoint/2010/main" val="17272406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A30A6B-76E0-4640-B2C3-8CFE2F9EEF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/>
            </a:br>
            <a:r>
              <a:rPr lang="en-US"/>
              <a:t>Out-of-Season Participation Policy </a:t>
            </a:r>
            <a:br>
              <a:rPr lang="en-US"/>
            </a:br>
            <a:br>
              <a:rPr lang="en-US"/>
            </a:b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9BB944-B9A9-5A4F-B225-BF15515871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1800" dirty="0">
                <a:effectLst/>
                <a:latin typeface="Helvetica" pitchFamily="2" charset="0"/>
              </a:rPr>
              <a:t>The coach or other personnel representing the school is prohibited from requiring any athlete to participate in an out-of-season sport, training program, or travel team as a condition of selection for the in- season team. </a:t>
            </a:r>
            <a:r>
              <a:rPr lang="en-US" sz="1800" b="1" dirty="0">
                <a:effectLst/>
                <a:latin typeface="Helvetica" pitchFamily="2" charset="0"/>
              </a:rPr>
              <a:t>Note: Article 12, Section 5.B states, “a student who participates as a member of an out-of-season team coached by another school’s coach, and who subsequently transfers to that coach’s school, will be ineligible in that sport for one full season at the receiving school.</a:t>
            </a:r>
            <a:r>
              <a:rPr lang="en-US" sz="1800" dirty="0">
                <a:effectLst/>
                <a:latin typeface="Helvetica" pitchFamily="2" charset="0"/>
              </a:rPr>
              <a:t>” </a:t>
            </a:r>
          </a:p>
          <a:p>
            <a:r>
              <a:rPr lang="en-US" sz="1800" dirty="0">
                <a:solidFill>
                  <a:srgbClr val="000000"/>
                </a:solidFill>
                <a:effectLst/>
                <a:latin typeface="Helvetica" pitchFamily="2" charset="0"/>
              </a:rPr>
              <a:t>Coaches may practice up to six hours a week, with out-of-season games or scrimmages counting as one hour. </a:t>
            </a:r>
            <a:r>
              <a:rPr lang="en-US" sz="1800" dirty="0">
                <a:solidFill>
                  <a:srgbClr val="FF0000"/>
                </a:solidFill>
                <a:effectLst/>
                <a:latin typeface="Helvetica" pitchFamily="2" charset="0"/>
              </a:rPr>
              <a:t>However, from the first Monday in November to the start of the basketball season a coach may not “coach” out-of-season games or scrimmages. (Note: this applies to all activities, not just basketball)</a:t>
            </a:r>
            <a:endParaRPr lang="en-US" sz="1800" dirty="0">
              <a:solidFill>
                <a:srgbClr val="FF0000"/>
              </a:solidFill>
              <a:latin typeface="Helvetica" pitchFamily="2" charset="0"/>
            </a:endParaRPr>
          </a:p>
          <a:p>
            <a:r>
              <a:rPr lang="en-US" sz="1800" dirty="0">
                <a:effectLst/>
                <a:latin typeface="Helvetica" pitchFamily="2" charset="0"/>
              </a:rPr>
              <a:t>With exception of the prohibition from requiring any athlete to participate in an out-of-season sport, training program, or travel team as a condition of selection for the in- season team, the “out of season” participation policy is suspended from May 20 through July 31st. This means a coach of a team sport can coach his/her players anytime, anywhere, during this period. </a:t>
            </a:r>
            <a:endParaRPr lang="en-US" dirty="0">
              <a:effectLst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92037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C44365-512F-5C45-97DB-E5477EE0FB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Reestablishing practices after an absence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C99B8-E9DC-9346-88DE-248E4CA26F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/>
              <a:t>D. If a student has completed the required practices but has not competed or practiced for whatever reason for </a:t>
            </a:r>
            <a:r>
              <a:rPr lang="en-US" b="1"/>
              <a:t>less than two weeks</a:t>
            </a:r>
            <a:r>
              <a:rPr lang="en-US"/>
              <a:t>, no additional practices are required before returning to competition </a:t>
            </a:r>
            <a:r>
              <a:rPr lang="en-US" b="1"/>
              <a:t>with the concurrence of the coach</a:t>
            </a:r>
            <a:r>
              <a:rPr lang="en-US"/>
              <a:t>. If a student misses between </a:t>
            </a:r>
            <a:r>
              <a:rPr lang="en-US" b="1"/>
              <a:t>two and four weeks of practice and competition, five additional days of practice and the concurrence of the coach</a:t>
            </a:r>
            <a:r>
              <a:rPr lang="en-US"/>
              <a:t> are required before returning to competition. </a:t>
            </a:r>
            <a:r>
              <a:rPr lang="en-US" b="1"/>
              <a:t>If more than four weeks have been missed, the student must have ten (10) additional days of practice and concurrence of the coach before returning to competition. 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96674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79477870-C64A-4E35-8F2F-05B7114F3C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4E950C8-009A-7440-9ADA-47E112C63D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1078992"/>
            <a:ext cx="6268770" cy="1536192"/>
          </a:xfrm>
        </p:spPr>
        <p:txBody>
          <a:bodyPr anchor="b">
            <a:normAutofit/>
          </a:bodyPr>
          <a:lstStyle/>
          <a:p>
            <a:r>
              <a:rPr lang="en-US" sz="5200"/>
              <a:t>Understanding the new transfer rules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AEA628B-C8FF-4D0B-B111-F101F580B1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853202" y="363389"/>
            <a:ext cx="73152" cy="5486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2663BD0-064C-40FC-A331-F49FCA9536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8506" y="2935541"/>
            <a:ext cx="6217920" cy="1828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FB9ADAEC-A1F3-FEF9-9B78-281BAFBFD1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5458" y="3355848"/>
            <a:ext cx="6268770" cy="282549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sz="1800" dirty="0"/>
              <a:t>Concept #1</a:t>
            </a:r>
          </a:p>
          <a:p>
            <a:pPr marL="457200" lvl="1" indent="0">
              <a:buNone/>
            </a:pPr>
            <a:r>
              <a:rPr lang="en-US" sz="1400" dirty="0"/>
              <a:t>There can now be a difference between the school a student attends and their “school of eligibility.” </a:t>
            </a:r>
          </a:p>
          <a:p>
            <a:pPr marL="0" indent="0">
              <a:buNone/>
            </a:pPr>
            <a:r>
              <a:rPr lang="en-US" sz="1800" dirty="0"/>
              <a:t>Concept #2</a:t>
            </a:r>
          </a:p>
          <a:p>
            <a:pPr marL="457200" lvl="1" indent="0">
              <a:buNone/>
            </a:pPr>
            <a:r>
              <a:rPr lang="en-US" sz="1400" dirty="0"/>
              <a:t>Once a student does establish their “school of eligibility” they are not required to change it, even if enrolling in another member school. </a:t>
            </a:r>
          </a:p>
          <a:p>
            <a:pPr marL="0" indent="0">
              <a:buNone/>
            </a:pPr>
            <a:r>
              <a:rPr lang="en-US" sz="1800" dirty="0"/>
              <a:t>Concept #3</a:t>
            </a:r>
          </a:p>
          <a:p>
            <a:pPr marL="457200" lvl="1" indent="0">
              <a:buNone/>
            </a:pPr>
            <a:r>
              <a:rPr lang="en-US" sz="1400" dirty="0"/>
              <a:t>To be able to establish a ”school of eligibility” the student must either be enrolled in your school or an alternative education program.</a:t>
            </a:r>
          </a:p>
          <a:p>
            <a:pPr marL="0" indent="0">
              <a:buNone/>
            </a:pPr>
            <a:endParaRPr lang="en-US" sz="1800" dirty="0"/>
          </a:p>
        </p:txBody>
      </p:sp>
      <p:pic>
        <p:nvPicPr>
          <p:cNvPr id="5" name="Picture 4" descr="Abstract blurred public library with bookshelves">
            <a:extLst>
              <a:ext uri="{FF2B5EF4-FFF2-40B4-BE49-F238E27FC236}">
                <a16:creationId xmlns:a16="http://schemas.microsoft.com/office/drawing/2014/main" id="{E6F28943-07E9-237A-7AC3-00D00951177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6891" r="39231" b="-1"/>
          <a:stretch/>
        </p:blipFill>
        <p:spPr>
          <a:xfrm>
            <a:off x="7684006" y="10"/>
            <a:ext cx="4507993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5305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C799903-48D5-4A31-A1A2-541072D977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Freeform: Shape 9">
            <a:extLst>
              <a:ext uri="{FF2B5EF4-FFF2-40B4-BE49-F238E27FC236}">
                <a16:creationId xmlns:a16="http://schemas.microsoft.com/office/drawing/2014/main" id="{8EFFF109-FC58-4FD3-BE05-9775A1310F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4818889" cy="6858000"/>
          </a:xfrm>
          <a:custGeom>
            <a:avLst/>
            <a:gdLst>
              <a:gd name="connsiteX0" fmla="*/ 0 w 4818889"/>
              <a:gd name="connsiteY0" fmla="*/ 0 h 6858000"/>
              <a:gd name="connsiteX1" fmla="*/ 3605911 w 4818889"/>
              <a:gd name="connsiteY1" fmla="*/ 0 h 6858000"/>
              <a:gd name="connsiteX2" fmla="*/ 3668894 w 4818889"/>
              <a:gd name="connsiteY2" fmla="*/ 69271 h 6858000"/>
              <a:gd name="connsiteX3" fmla="*/ 4818889 w 4818889"/>
              <a:gd name="connsiteY3" fmla="*/ 3429000 h 6858000"/>
              <a:gd name="connsiteX4" fmla="*/ 3668894 w 4818889"/>
              <a:gd name="connsiteY4" fmla="*/ 6788730 h 6858000"/>
              <a:gd name="connsiteX5" fmla="*/ 3605911 w 4818889"/>
              <a:gd name="connsiteY5" fmla="*/ 6858000 h 6858000"/>
              <a:gd name="connsiteX6" fmla="*/ 0 w 481888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18889" h="6858000">
                <a:moveTo>
                  <a:pt x="0" y="0"/>
                </a:moveTo>
                <a:lnTo>
                  <a:pt x="3605911" y="0"/>
                </a:lnTo>
                <a:lnTo>
                  <a:pt x="3668894" y="69271"/>
                </a:lnTo>
                <a:cubicBezTo>
                  <a:pt x="4379420" y="929100"/>
                  <a:pt x="4818889" y="2116944"/>
                  <a:pt x="4818889" y="3429000"/>
                </a:cubicBezTo>
                <a:cubicBezTo>
                  <a:pt x="4818889" y="4741056"/>
                  <a:pt x="4379420" y="5928900"/>
                  <a:pt x="3668894" y="6788730"/>
                </a:cubicBezTo>
                <a:lnTo>
                  <a:pt x="3605911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2" name="Freeform: Shape 11">
            <a:extLst>
              <a:ext uri="{FF2B5EF4-FFF2-40B4-BE49-F238E27FC236}">
                <a16:creationId xmlns:a16="http://schemas.microsoft.com/office/drawing/2014/main" id="{E1B96AD6-92A9-4273-A62B-96A1C3E0BA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811477" cy="6858000"/>
          </a:xfrm>
          <a:custGeom>
            <a:avLst/>
            <a:gdLst>
              <a:gd name="connsiteX0" fmla="*/ 0 w 4811477"/>
              <a:gd name="connsiteY0" fmla="*/ 0 h 6858000"/>
              <a:gd name="connsiteX1" fmla="*/ 3598499 w 4811477"/>
              <a:gd name="connsiteY1" fmla="*/ 0 h 6858000"/>
              <a:gd name="connsiteX2" fmla="*/ 3661482 w 4811477"/>
              <a:gd name="connsiteY2" fmla="*/ 69271 h 6858000"/>
              <a:gd name="connsiteX3" fmla="*/ 4811477 w 4811477"/>
              <a:gd name="connsiteY3" fmla="*/ 3429000 h 6858000"/>
              <a:gd name="connsiteX4" fmla="*/ 3661482 w 4811477"/>
              <a:gd name="connsiteY4" fmla="*/ 6788730 h 6858000"/>
              <a:gd name="connsiteX5" fmla="*/ 3598499 w 4811477"/>
              <a:gd name="connsiteY5" fmla="*/ 6858000 h 6858000"/>
              <a:gd name="connsiteX6" fmla="*/ 0 w 481147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11477" h="6858000">
                <a:moveTo>
                  <a:pt x="0" y="0"/>
                </a:moveTo>
                <a:lnTo>
                  <a:pt x="3598499" y="0"/>
                </a:lnTo>
                <a:lnTo>
                  <a:pt x="3661482" y="69271"/>
                </a:lnTo>
                <a:cubicBezTo>
                  <a:pt x="4372008" y="929100"/>
                  <a:pt x="4811477" y="2116944"/>
                  <a:pt x="4811477" y="3429000"/>
                </a:cubicBezTo>
                <a:cubicBezTo>
                  <a:pt x="4811477" y="4741056"/>
                  <a:pt x="4372008" y="5928900"/>
                  <a:pt x="3661482" y="6788730"/>
                </a:cubicBezTo>
                <a:lnTo>
                  <a:pt x="3598499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47430AC-CF37-967E-2A30-B3173C5D4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792" y="1161288"/>
            <a:ext cx="3602736" cy="4526280"/>
          </a:xfrm>
        </p:spPr>
        <p:txBody>
          <a:bodyPr>
            <a:normAutofit/>
          </a:bodyPr>
          <a:lstStyle/>
          <a:p>
            <a:r>
              <a:rPr lang="en-US" dirty="0"/>
              <a:t>How does a student establish a ”school of eligibility”?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63EEC44-1BA3-44ED-81FC-A644B04B2A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102049"/>
            <a:ext cx="128016" cy="65390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9E6335-3F5B-CD2C-4D66-39CA6C899E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34149" y="661182"/>
            <a:ext cx="5916603" cy="5264130"/>
          </a:xfrm>
        </p:spPr>
        <p:txBody>
          <a:bodyPr anchor="ctr"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Old Article 12 Section 9.A states:</a:t>
            </a:r>
          </a:p>
          <a:p>
            <a:pPr>
              <a:lnSpc>
                <a:spcPct val="100000"/>
              </a:lnSpc>
            </a:pPr>
            <a:endParaRPr lang="en-US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lvl="1" indent="-457200">
              <a:lnSpc>
                <a:spcPct val="100000"/>
              </a:lnSpc>
              <a:buAutoNum type="alphaUcPeriod"/>
            </a:pPr>
            <a:r>
              <a:rPr lang="en-US" sz="1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transfer purposes, </a:t>
            </a:r>
            <a:r>
              <a:rPr lang="en-US" sz="13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student establishes residency at a school by enrolling in and attending that school for fifteen (15) school days</a:t>
            </a:r>
            <a:r>
              <a:rPr lang="en-US" sz="1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and/or establishes eligibility by participating in an interscholastic activity.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Article 12 Section 9.A states: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3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For transfer purposes, a student establishes their “school of eligibility” by participating* in an interscholastic competition.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3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*Participating is further defined as: Having met the minimum eligibility requirements to participate in competition and at least one of the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3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following:</a:t>
            </a:r>
          </a:p>
          <a:p>
            <a:pPr marL="914400" lvl="1" indent="-457200">
              <a:lnSpc>
                <a:spcPct val="100000"/>
              </a:lnSpc>
              <a:buAutoNum type="arabicPeriod"/>
            </a:pPr>
            <a:r>
              <a:rPr lang="en-US" sz="13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Being entered in a score/record book</a:t>
            </a:r>
          </a:p>
          <a:p>
            <a:pPr marL="1371600" lvl="2" indent="-457200">
              <a:lnSpc>
                <a:spcPct val="100000"/>
              </a:lnSpc>
              <a:buAutoNum type="arabicPeriod"/>
            </a:pPr>
            <a:r>
              <a:rPr lang="en-U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volleyball this is the roster</a:t>
            </a:r>
            <a:endParaRPr lang="en-US" sz="13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lnSpc>
                <a:spcPct val="100000"/>
              </a:lnSpc>
              <a:buNone/>
            </a:pPr>
            <a:r>
              <a:rPr lang="en-US" sz="13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2. Recording an official time or score for the participant in an interscholastic competition</a:t>
            </a:r>
          </a:p>
          <a:p>
            <a:pPr marL="457200" lvl="1" indent="0">
              <a:lnSpc>
                <a:spcPct val="100000"/>
              </a:lnSpc>
              <a:buNone/>
            </a:pPr>
            <a:r>
              <a:rPr lang="en-US" sz="13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3. Dressing in uniform during an interscholastic competition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3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NOTE: Once established a student is not required to change their “school of eligibility” unless they wish to do so.</a:t>
            </a:r>
          </a:p>
          <a:p>
            <a:pPr marL="914400" lvl="1" indent="-457200">
              <a:lnSpc>
                <a:spcPct val="100000"/>
              </a:lnSpc>
              <a:buAutoNum type="alphaUcPeriod"/>
            </a:pPr>
            <a:endParaRPr lang="en-US" sz="1300" i="1" dirty="0"/>
          </a:p>
          <a:p>
            <a:pPr>
              <a:lnSpc>
                <a:spcPct val="100000"/>
              </a:lnSpc>
            </a:pPr>
            <a:endParaRPr lang="en-US" sz="1300" dirty="0"/>
          </a:p>
        </p:txBody>
      </p:sp>
    </p:spTree>
    <p:extLst>
      <p:ext uri="{BB962C8B-B14F-4D97-AF65-F5344CB8AC3E}">
        <p14:creationId xmlns:p14="http://schemas.microsoft.com/office/powerpoint/2010/main" val="6632161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2C9A9DA9-7DC8-488B-A882-123947B0F3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57F6BDD4-E066-4008-8011-6CC31AEB45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9575" y="633619"/>
            <a:ext cx="6838569" cy="5495925"/>
          </a:xfrm>
          <a:prstGeom prst="rect">
            <a:avLst/>
          </a:pr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71B5467-4F95-7A44-9BDC-49DC1CCC61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6" y="978619"/>
            <a:ext cx="5991244" cy="1106424"/>
          </a:xfrm>
        </p:spPr>
        <p:txBody>
          <a:bodyPr>
            <a:normAutofit/>
          </a:bodyPr>
          <a:lstStyle/>
          <a:p>
            <a:r>
              <a:rPr lang="en-US" sz="3200" dirty="0"/>
              <a:t>Bona Fide Transfers Rule has changed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711A8FB-68FC-45FC-B01E-38F809E2D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5567" y="1171300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A865FE3-5FC9-4049-87CF-30019C46C0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7458" y="2093976"/>
            <a:ext cx="5846683" cy="9144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A2685A-4231-4B4B-B85C-3EE050012B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1247" y="2252870"/>
            <a:ext cx="10769115" cy="4305811"/>
          </a:xfrm>
        </p:spPr>
        <p:txBody>
          <a:bodyPr>
            <a:normAutofit fontScale="62500" lnSpcReduction="20000"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1800" dirty="0">
                <a:latin typeface="Helvetica" pitchFamily="2" charset="0"/>
              </a:rPr>
              <a:t>Transfer as a Result of a Move of Parents </a:t>
            </a:r>
          </a:p>
          <a:p>
            <a:pPr lvl="1">
              <a:lnSpc>
                <a:spcPct val="100000"/>
              </a:lnSpc>
            </a:pPr>
            <a:r>
              <a:rPr lang="en-US" sz="1800" dirty="0">
                <a:latin typeface="Helvetica" pitchFamily="2" charset="0"/>
              </a:rPr>
              <a:t>Commonly referred to as a “Bona Fide Transfer”.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800" dirty="0">
                <a:effectLst/>
                <a:latin typeface="Helvetica" pitchFamily="2" charset="0"/>
              </a:rPr>
              <a:t>Bona Fide Change of Residence: For the purposes of this section, a bona fide change of residence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800" dirty="0">
                <a:effectLst/>
                <a:latin typeface="Helvetica" pitchFamily="2" charset="0"/>
              </a:rPr>
              <a:t>means the moving of the </a:t>
            </a:r>
            <a:r>
              <a:rPr lang="en-US" sz="1800" b="1" dirty="0">
                <a:effectLst/>
                <a:latin typeface="Helvetica" pitchFamily="2" charset="0"/>
              </a:rPr>
              <a:t>permanent residence of the entire family </a:t>
            </a:r>
            <a:r>
              <a:rPr lang="en-US" sz="1800" dirty="0">
                <a:effectLst/>
                <a:latin typeface="Helvetica" pitchFamily="2" charset="0"/>
              </a:rPr>
              <a:t>of the student and his/her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800" dirty="0">
                <a:effectLst/>
                <a:latin typeface="Helvetica" pitchFamily="2" charset="0"/>
              </a:rPr>
              <a:t>parents or guardians (or other person with whom the student has resided for a period of time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800" dirty="0">
                <a:effectLst/>
                <a:latin typeface="Helvetica" pitchFamily="2" charset="0"/>
              </a:rPr>
              <a:t>approved by the Association) from one school’s attendance area into another school’s attendance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800" dirty="0">
                <a:effectLst/>
                <a:latin typeface="Helvetica" pitchFamily="2" charset="0"/>
              </a:rPr>
              <a:t>area prior to a change in enrollment of the student.</a:t>
            </a:r>
          </a:p>
          <a:p>
            <a:pPr marL="0" indent="0">
              <a:lnSpc>
                <a:spcPct val="100000"/>
              </a:lnSpc>
              <a:buNone/>
            </a:pPr>
            <a:endParaRPr lang="en-US" sz="1800" dirty="0">
              <a:effectLst/>
              <a:latin typeface="Helvetica" pitchFamily="2" charset="0"/>
            </a:endParaRPr>
          </a:p>
          <a:p>
            <a:pPr marL="457200" lvl="1" indent="0">
              <a:lnSpc>
                <a:spcPct val="100000"/>
              </a:lnSpc>
              <a:buNone/>
            </a:pPr>
            <a:r>
              <a:rPr lang="en-US" sz="1400" dirty="0">
                <a:effectLst/>
                <a:latin typeface="Helvetica" pitchFamily="2" charset="0"/>
              </a:rPr>
              <a:t>Additional Requirements:</a:t>
            </a:r>
          </a:p>
          <a:p>
            <a:pPr marL="457200" lvl="1" indent="0">
              <a:lnSpc>
                <a:spcPct val="100000"/>
              </a:lnSpc>
              <a:buNone/>
            </a:pPr>
            <a:r>
              <a:rPr lang="en-US" sz="1400" b="1" dirty="0">
                <a:solidFill>
                  <a:srgbClr val="FF0000"/>
                </a:solidFill>
                <a:effectLst/>
                <a:latin typeface="Helvetica" pitchFamily="2" charset="0"/>
              </a:rPr>
              <a:t>If the receiving and sending school are connected by a road, the distance between the schools</a:t>
            </a:r>
          </a:p>
          <a:p>
            <a:pPr marL="457200" lvl="1" indent="0">
              <a:lnSpc>
                <a:spcPct val="100000"/>
              </a:lnSpc>
              <a:buNone/>
            </a:pPr>
            <a:r>
              <a:rPr lang="en-US" sz="1400" b="1" dirty="0">
                <a:solidFill>
                  <a:srgbClr val="FF0000"/>
                </a:solidFill>
                <a:effectLst/>
                <a:latin typeface="Helvetica" pitchFamily="2" charset="0"/>
              </a:rPr>
              <a:t>must be 30 miles or greater.</a:t>
            </a:r>
          </a:p>
          <a:p>
            <a:pPr marL="0" indent="0">
              <a:lnSpc>
                <a:spcPct val="100000"/>
              </a:lnSpc>
              <a:buNone/>
            </a:pPr>
            <a:endParaRPr lang="en-US" sz="1800" dirty="0">
              <a:effectLst/>
              <a:latin typeface="Helvetica" pitchFamily="2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sz="1800" dirty="0">
                <a:effectLst/>
                <a:latin typeface="Helvetica" pitchFamily="2" charset="0"/>
              </a:rPr>
              <a:t>For the purposes of this section, a student’s transfer to or from a private school shall be treated the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800" dirty="0">
                <a:effectLst/>
                <a:latin typeface="Helvetica" pitchFamily="2" charset="0"/>
              </a:rPr>
              <a:t>same as a transfer to or from the public-school attendance area in which the private school is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800" dirty="0">
                <a:effectLst/>
                <a:latin typeface="Helvetica" pitchFamily="2" charset="0"/>
              </a:rPr>
              <a:t>located. Schools must verify that a bona fide change of residence has occurred and must report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800" dirty="0">
                <a:effectLst/>
                <a:latin typeface="Helvetica" pitchFamily="2" charset="0"/>
              </a:rPr>
              <a:t>this to the Association on the Bona Fide Change of Residence form before the student is allowed to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800" dirty="0">
                <a:effectLst/>
                <a:latin typeface="Helvetica" pitchFamily="2" charset="0"/>
              </a:rPr>
              <a:t>participate.</a:t>
            </a:r>
          </a:p>
          <a:p>
            <a:pPr lvl="1">
              <a:lnSpc>
                <a:spcPct val="100000"/>
              </a:lnSpc>
            </a:pPr>
            <a:endParaRPr lang="en-US" sz="700" dirty="0">
              <a:latin typeface="Helvetica" pitchFamily="2" charset="0"/>
            </a:endParaRPr>
          </a:p>
        </p:txBody>
      </p:sp>
      <p:pic>
        <p:nvPicPr>
          <p:cNvPr id="7" name="Graphic 6" descr="Transfer">
            <a:extLst>
              <a:ext uri="{FF2B5EF4-FFF2-40B4-BE49-F238E27FC236}">
                <a16:creationId xmlns:a16="http://schemas.microsoft.com/office/drawing/2014/main" id="{ECE7F60A-544C-1F2B-D125-F5BB5D9FB9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79814" y="1329879"/>
            <a:ext cx="4097657" cy="4097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4677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D6FBB9D-1CAA-4D05-AB33-BABDFE17B8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727B71-B4B6-4823-80A1-68C40B4751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9A6DB05-9FB5-4B07-8675-74C23D4FD8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87352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1C799903-48D5-4A31-A1A2-541072D977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6" name="Freeform: Shape 15">
            <a:extLst>
              <a:ext uri="{FF2B5EF4-FFF2-40B4-BE49-F238E27FC236}">
                <a16:creationId xmlns:a16="http://schemas.microsoft.com/office/drawing/2014/main" id="{8EFFF109-FC58-4FD3-BE05-9775A1310F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4818889" cy="6858000"/>
          </a:xfrm>
          <a:custGeom>
            <a:avLst/>
            <a:gdLst>
              <a:gd name="connsiteX0" fmla="*/ 0 w 4818889"/>
              <a:gd name="connsiteY0" fmla="*/ 0 h 6858000"/>
              <a:gd name="connsiteX1" fmla="*/ 3605911 w 4818889"/>
              <a:gd name="connsiteY1" fmla="*/ 0 h 6858000"/>
              <a:gd name="connsiteX2" fmla="*/ 3668894 w 4818889"/>
              <a:gd name="connsiteY2" fmla="*/ 69271 h 6858000"/>
              <a:gd name="connsiteX3" fmla="*/ 4818889 w 4818889"/>
              <a:gd name="connsiteY3" fmla="*/ 3429000 h 6858000"/>
              <a:gd name="connsiteX4" fmla="*/ 3668894 w 4818889"/>
              <a:gd name="connsiteY4" fmla="*/ 6788730 h 6858000"/>
              <a:gd name="connsiteX5" fmla="*/ 3605911 w 4818889"/>
              <a:gd name="connsiteY5" fmla="*/ 6858000 h 6858000"/>
              <a:gd name="connsiteX6" fmla="*/ 0 w 481888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18889" h="6858000">
                <a:moveTo>
                  <a:pt x="0" y="0"/>
                </a:moveTo>
                <a:lnTo>
                  <a:pt x="3605911" y="0"/>
                </a:lnTo>
                <a:lnTo>
                  <a:pt x="3668894" y="69271"/>
                </a:lnTo>
                <a:cubicBezTo>
                  <a:pt x="4379420" y="929100"/>
                  <a:pt x="4818889" y="2116944"/>
                  <a:pt x="4818889" y="3429000"/>
                </a:cubicBezTo>
                <a:cubicBezTo>
                  <a:pt x="4818889" y="4741056"/>
                  <a:pt x="4379420" y="5928900"/>
                  <a:pt x="3668894" y="6788730"/>
                </a:cubicBezTo>
                <a:lnTo>
                  <a:pt x="3605911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8" name="Freeform: Shape 17">
            <a:extLst>
              <a:ext uri="{FF2B5EF4-FFF2-40B4-BE49-F238E27FC236}">
                <a16:creationId xmlns:a16="http://schemas.microsoft.com/office/drawing/2014/main" id="{E1B96AD6-92A9-4273-A62B-96A1C3E0BA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811477" cy="6858000"/>
          </a:xfrm>
          <a:custGeom>
            <a:avLst/>
            <a:gdLst>
              <a:gd name="connsiteX0" fmla="*/ 0 w 4811477"/>
              <a:gd name="connsiteY0" fmla="*/ 0 h 6858000"/>
              <a:gd name="connsiteX1" fmla="*/ 3598499 w 4811477"/>
              <a:gd name="connsiteY1" fmla="*/ 0 h 6858000"/>
              <a:gd name="connsiteX2" fmla="*/ 3661482 w 4811477"/>
              <a:gd name="connsiteY2" fmla="*/ 69271 h 6858000"/>
              <a:gd name="connsiteX3" fmla="*/ 4811477 w 4811477"/>
              <a:gd name="connsiteY3" fmla="*/ 3429000 h 6858000"/>
              <a:gd name="connsiteX4" fmla="*/ 3661482 w 4811477"/>
              <a:gd name="connsiteY4" fmla="*/ 6788730 h 6858000"/>
              <a:gd name="connsiteX5" fmla="*/ 3598499 w 4811477"/>
              <a:gd name="connsiteY5" fmla="*/ 6858000 h 6858000"/>
              <a:gd name="connsiteX6" fmla="*/ 0 w 481147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11477" h="6858000">
                <a:moveTo>
                  <a:pt x="0" y="0"/>
                </a:moveTo>
                <a:lnTo>
                  <a:pt x="3598499" y="0"/>
                </a:lnTo>
                <a:lnTo>
                  <a:pt x="3661482" y="69271"/>
                </a:lnTo>
                <a:cubicBezTo>
                  <a:pt x="4372008" y="929100"/>
                  <a:pt x="4811477" y="2116944"/>
                  <a:pt x="4811477" y="3429000"/>
                </a:cubicBezTo>
                <a:cubicBezTo>
                  <a:pt x="4811477" y="4741056"/>
                  <a:pt x="4372008" y="5928900"/>
                  <a:pt x="3661482" y="6788730"/>
                </a:cubicBezTo>
                <a:lnTo>
                  <a:pt x="3598499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38E4D4-4440-786D-FE26-F0579F0292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1792" y="1161288"/>
            <a:ext cx="3602736" cy="452628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dirty="0"/>
              <a:t>This means…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63EEC44-1BA3-44ED-81FC-A644B04B2A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102049"/>
            <a:ext cx="128016" cy="65390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23638BE-BA89-2720-B6EB-512B987AA1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46319" y="0"/>
            <a:ext cx="7168700" cy="676459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100000"/>
              </a:lnSpc>
            </a:pPr>
            <a:endParaRPr lang="en-US" sz="1000" dirty="0">
              <a:effectLst/>
            </a:endParaRPr>
          </a:p>
          <a:p>
            <a:pPr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1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2E2BA30-C844-76D1-83B0-DFE8C8FA8CAF}"/>
              </a:ext>
            </a:extLst>
          </p:cNvPr>
          <p:cNvSpPr txBox="1"/>
          <p:nvPr/>
        </p:nvSpPr>
        <p:spPr>
          <a:xfrm>
            <a:off x="4846319" y="527222"/>
            <a:ext cx="71687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1. The Bona Fide Change of Residence can no longer involve any two urban area schools.</a:t>
            </a:r>
          </a:p>
          <a:p>
            <a:endParaRPr lang="en-US" dirty="0"/>
          </a:p>
          <a:p>
            <a:pPr lvl="1"/>
            <a:r>
              <a:rPr lang="en-US" b="1" dirty="0"/>
              <a:t>This mean both the “receiving” and “sending” schools will be involved when an urban area student seeks a transfer.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2. Once a student establishes a “school of eligibility”, they are not required to change it EVEN if they enroll in another member school. </a:t>
            </a:r>
          </a:p>
          <a:p>
            <a:endParaRPr lang="en-US" dirty="0"/>
          </a:p>
          <a:p>
            <a:pPr lvl="1"/>
            <a:r>
              <a:rPr lang="en-US" dirty="0"/>
              <a:t>This means a student could enroll in another member school, attend all their classes at the new school and then participate against them. 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89401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90D01200-0224-43C5-AB38-FB4D16B73F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2DE91D-E195-9C93-0084-51F5B92DC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1078992"/>
            <a:ext cx="6268770" cy="1536192"/>
          </a:xfrm>
        </p:spPr>
        <p:txBody>
          <a:bodyPr anchor="b">
            <a:normAutofit/>
          </a:bodyPr>
          <a:lstStyle/>
          <a:p>
            <a:r>
              <a:rPr lang="en-US" dirty="0"/>
              <a:t>While waiting on a waiver to be processed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28A44A4-A002-4A88-9FC9-1D0566C97A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853202" y="363389"/>
            <a:ext cx="73152" cy="5486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E7D5C7B-DD16-401B-85CE-4AAA2A4F51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8506" y="2935541"/>
            <a:ext cx="6217920" cy="1828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10CCE5-91E0-6674-6955-BC83D0F095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2648" y="3355848"/>
            <a:ext cx="6268770" cy="2825496"/>
          </a:xfrm>
        </p:spPr>
        <p:txBody>
          <a:bodyPr>
            <a:normAutofit/>
          </a:bodyPr>
          <a:lstStyle/>
          <a:p>
            <a:r>
              <a:rPr lang="en-US" sz="1800" dirty="0"/>
              <a:t>When students transfers their “school of eligibility”, they are immediately eligible for sub-varsity competition in team sports and may begin competing as a varsity athlete in individual sports (assuming the student meets the other eligibility requirements).</a:t>
            </a:r>
          </a:p>
        </p:txBody>
      </p:sp>
      <p:pic>
        <p:nvPicPr>
          <p:cNvPr id="7" name="Graphic 6" descr="Backpack">
            <a:extLst>
              <a:ext uri="{FF2B5EF4-FFF2-40B4-BE49-F238E27FC236}">
                <a16:creationId xmlns:a16="http://schemas.microsoft.com/office/drawing/2014/main" id="{7EF90320-6164-7750-74F1-37E143AFD8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94066" y="1272395"/>
            <a:ext cx="4237686" cy="4237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519218"/>
      </p:ext>
    </p:extLst>
  </p:cSld>
  <p:clrMapOvr>
    <a:masterClrMapping/>
  </p:clrMapOvr>
</p:sld>
</file>

<file path=ppt/theme/theme1.xml><?xml version="1.0" encoding="utf-8"?>
<a:theme xmlns:a="http://schemas.openxmlformats.org/drawingml/2006/main" name="AccentBoxVTI">
  <a:themeElements>
    <a:clrScheme name="AccentBoxVTI">
      <a:dk1>
        <a:srgbClr val="000000"/>
      </a:dk1>
      <a:lt1>
        <a:sysClr val="window" lastClr="FFFFFF"/>
      </a:lt1>
      <a:dk2>
        <a:srgbClr val="262626"/>
      </a:dk2>
      <a:lt2>
        <a:srgbClr val="FFFFFF"/>
      </a:lt2>
      <a:accent1>
        <a:srgbClr val="F5A700"/>
      </a:accent1>
      <a:accent2>
        <a:srgbClr val="00A5AB"/>
      </a:accent2>
      <a:accent3>
        <a:srgbClr val="09963B"/>
      </a:accent3>
      <a:accent4>
        <a:srgbClr val="E64823"/>
      </a:accent4>
      <a:accent5>
        <a:srgbClr val="9C6A6A"/>
      </a:accent5>
      <a:accent6>
        <a:srgbClr val="824F8C"/>
      </a:accent6>
      <a:hlink>
        <a:srgbClr val="2998E3"/>
      </a:hlink>
      <a:folHlink>
        <a:srgbClr val="7F723D"/>
      </a:folHlink>
    </a:clrScheme>
    <a:fontScheme name="Avenir">
      <a:majorFont>
        <a:latin typeface="Neue Haas Grotesk Text Pro"/>
        <a:ea typeface=""/>
        <a:cs typeface=""/>
      </a:majorFont>
      <a:minorFont>
        <a:latin typeface="Neue Haas Grotesk Tex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ccentBoxVTI" id="{9F778A78-DC9A-453A-A82D-A75CAD503E15}" vid="{EA961113-7CC4-4569-8A6A-7BC2C1E2F40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10398</TotalTime>
  <Words>1134</Words>
  <Application>Microsoft Macintosh PowerPoint</Application>
  <PresentationFormat>Widescreen</PresentationFormat>
  <Paragraphs>73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Avenir Next LT Pro</vt:lpstr>
      <vt:lpstr>Calibri</vt:lpstr>
      <vt:lpstr>Helvetica</vt:lpstr>
      <vt:lpstr>Neue Haas Grotesk Text Pro</vt:lpstr>
      <vt:lpstr>Times New Roman</vt:lpstr>
      <vt:lpstr>AccentBoxVTI</vt:lpstr>
      <vt:lpstr>Welcome and Thanks  </vt:lpstr>
      <vt:lpstr>Student Mental Health</vt:lpstr>
      <vt:lpstr> Out-of-Season Participation Policy   </vt:lpstr>
      <vt:lpstr>Reestablishing practices after an absence</vt:lpstr>
      <vt:lpstr>Understanding the new transfer rules</vt:lpstr>
      <vt:lpstr>How does a student establish a ”school of eligibility”?</vt:lpstr>
      <vt:lpstr>Bona Fide Transfers Rule has changed</vt:lpstr>
      <vt:lpstr>This means…</vt:lpstr>
      <vt:lpstr>While waiting on a waiver to be processed</vt:lpstr>
      <vt:lpstr>Complying with New DEED Regulations </vt:lpstr>
      <vt:lpstr>Cross Country is a double division sport </vt:lpstr>
      <vt:lpstr>New Rule for DIII Cross Country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Billy Strickland</dc:creator>
  <cp:lastModifiedBy>Billy Strickland</cp:lastModifiedBy>
  <cp:revision>59</cp:revision>
  <cp:lastPrinted>2022-07-17T19:53:12Z</cp:lastPrinted>
  <dcterms:created xsi:type="dcterms:W3CDTF">2021-07-15T16:49:56Z</dcterms:created>
  <dcterms:modified xsi:type="dcterms:W3CDTF">2024-08-02T19:02:55Z</dcterms:modified>
</cp:coreProperties>
</file>